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
  </p:notesMasterIdLst>
  <p:handoutMasterIdLst>
    <p:handoutMasterId r:id="rId6"/>
  </p:handout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5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4995" autoAdjust="0"/>
    <p:restoredTop sz="95677"/>
  </p:normalViewPr>
  <p:slideViewPr>
    <p:cSldViewPr snapToGrid="0" snapToObjects="1">
      <p:cViewPr varScale="1">
        <p:scale>
          <a:sx n="108" d="100"/>
          <a:sy n="108" d="100"/>
        </p:scale>
        <p:origin x="630" y="96"/>
      </p:cViewPr>
      <p:guideLst/>
    </p:cSldViewPr>
  </p:slideViewPr>
  <p:notesTextViewPr>
    <p:cViewPr>
      <p:scale>
        <a:sx n="1" d="1"/>
        <a:sy n="1" d="1"/>
      </p:scale>
      <p:origin x="0" y="0"/>
    </p:cViewPr>
  </p:notesTextViewPr>
  <p:notesViewPr>
    <p:cSldViewPr snapToGrid="0" snapToObjects="1">
      <p:cViewPr varScale="1">
        <p:scale>
          <a:sx n="81" d="100"/>
          <a:sy n="81" d="100"/>
        </p:scale>
        <p:origin x="3894" y="108"/>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BF7B252-8E90-66C4-F94F-326FC3C48EF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9980B2CF-D92D-F8D8-8E48-F0AE1AD04AC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5047AB-D8BE-4658-96E3-C2AB66B937A7}" type="datetimeFigureOut">
              <a:rPr lang="en-AU" smtClean="0"/>
              <a:t>14/07/2025</a:t>
            </a:fld>
            <a:endParaRPr lang="en-AU"/>
          </a:p>
        </p:txBody>
      </p:sp>
      <p:sp>
        <p:nvSpPr>
          <p:cNvPr id="4" name="Footer Placeholder 3">
            <a:extLst>
              <a:ext uri="{FF2B5EF4-FFF2-40B4-BE49-F238E27FC236}">
                <a16:creationId xmlns:a16="http://schemas.microsoft.com/office/drawing/2014/main" id="{4E4F56BB-C67C-CB7F-66A7-362B9A41A94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3F2D1021-1AD5-F364-F040-DDB6FF0ED4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279EBE-E731-469E-9215-BA1B16CF533C}" type="slidenum">
              <a:rPr lang="en-AU" smtClean="0"/>
              <a:t>‹#›</a:t>
            </a:fld>
            <a:endParaRPr lang="en-AU"/>
          </a:p>
        </p:txBody>
      </p:sp>
    </p:spTree>
    <p:extLst>
      <p:ext uri="{BB962C8B-B14F-4D97-AF65-F5344CB8AC3E}">
        <p14:creationId xmlns:p14="http://schemas.microsoft.com/office/powerpoint/2010/main" val="34001070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F89F65-1DCB-9845-990C-CDC44DE929FA}" type="datetimeFigureOut">
              <a:rPr lang="en-US" smtClean="0"/>
              <a:t>7/14/2025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44321E-DC9E-9042-8ACD-8652D64133CE}" type="slidenum">
              <a:rPr lang="en-US" smtClean="0"/>
              <a:t>‹#›</a:t>
            </a:fld>
            <a:endParaRPr lang="en-US" dirty="0"/>
          </a:p>
        </p:txBody>
      </p:sp>
    </p:spTree>
    <p:extLst>
      <p:ext uri="{BB962C8B-B14F-4D97-AF65-F5344CB8AC3E}">
        <p14:creationId xmlns:p14="http://schemas.microsoft.com/office/powerpoint/2010/main" val="1497031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Slide (Center Title +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663687"/>
            <a:ext cx="9144000" cy="1434101"/>
          </a:xfrm>
          <a:prstGeom prst="rect">
            <a:avLst/>
          </a:prstGeom>
        </p:spPr>
        <p:txBody>
          <a:bodyPr anchor="b"/>
          <a:lstStyle>
            <a:lvl1pPr algn="ctr">
              <a:defRPr sz="6000" b="1">
                <a:solidFill>
                  <a:srgbClr val="001548"/>
                </a:solidFill>
              </a:defRPr>
            </a:lvl1pPr>
          </a:lstStyle>
          <a:p>
            <a:r>
              <a:rPr lang="en-US" dirty="0"/>
              <a:t>Click to edit Master title style</a:t>
            </a:r>
          </a:p>
        </p:txBody>
      </p:sp>
      <p:sp>
        <p:nvSpPr>
          <p:cNvPr id="3" name="Subtitle 2"/>
          <p:cNvSpPr>
            <a:spLocks noGrp="1"/>
          </p:cNvSpPr>
          <p:nvPr>
            <p:ph type="subTitle" idx="1"/>
          </p:nvPr>
        </p:nvSpPr>
        <p:spPr>
          <a:xfrm>
            <a:off x="1524000" y="4361935"/>
            <a:ext cx="9144000" cy="1136822"/>
          </a:xfrm>
          <a:prstGeom prst="rect">
            <a:avLst/>
          </a:prstGeom>
        </p:spPr>
        <p:txBody>
          <a:bodyPr/>
          <a:lstStyle>
            <a:lvl1pPr marL="0" indent="0" algn="ctr">
              <a:buNone/>
              <a:defRPr sz="2400">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67279208"/>
      </p:ext>
    </p:extLst>
  </p:cSld>
  <p:clrMapOvr>
    <a:masterClrMapping/>
  </p:clrMapOvr>
</p:sldLayout>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Slide (Center Title +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663687"/>
            <a:ext cx="9144000" cy="1434101"/>
          </a:xfrm>
          <a:prstGeom prst="rect">
            <a:avLst/>
          </a:prstGeom>
        </p:spPr>
        <p:txBody>
          <a:bodyPr anchor="b"/>
          <a:lstStyle>
            <a:lvl1pPr algn="ctr">
              <a:defRPr sz="6000" b="1">
                <a:solidFill>
                  <a:srgbClr val="001548"/>
                </a:solidFill>
              </a:defRPr>
            </a:lvl1pPr>
          </a:lstStyle>
          <a:p>
            <a:r>
              <a:rPr lang="en-US" dirty="0"/>
              <a:t>Click to edit Master title style</a:t>
            </a:r>
          </a:p>
        </p:txBody>
      </p:sp>
      <p:sp>
        <p:nvSpPr>
          <p:cNvPr id="3" name="Subtitle 2"/>
          <p:cNvSpPr>
            <a:spLocks noGrp="1"/>
          </p:cNvSpPr>
          <p:nvPr>
            <p:ph type="subTitle" idx="1"/>
          </p:nvPr>
        </p:nvSpPr>
        <p:spPr>
          <a:xfrm>
            <a:off x="1524000" y="4361935"/>
            <a:ext cx="9144000" cy="1136822"/>
          </a:xfrm>
          <a:prstGeom prst="rect">
            <a:avLst/>
          </a:prstGeom>
        </p:spPr>
        <p:txBody>
          <a:bodyPr/>
          <a:lstStyle>
            <a:lvl1pPr marL="0" indent="0" algn="ctr">
              <a:buNone/>
              <a:defRPr sz="2400">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67279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al Conten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0207E1-0C40-D4F1-348E-26B6DCE48D4E}"/>
              </a:ext>
            </a:extLst>
          </p:cNvPr>
          <p:cNvSpPr>
            <a:spLocks noGrp="1"/>
          </p:cNvSpPr>
          <p:nvPr>
            <p:ph type="title"/>
          </p:nvPr>
        </p:nvSpPr>
        <p:spPr>
          <a:xfrm>
            <a:off x="2281286" y="455126"/>
            <a:ext cx="9247139" cy="701731"/>
          </a:xfrm>
          <a:prstGeom prst="rect">
            <a:avLst/>
          </a:prstGeom>
        </p:spPr>
        <p:txBody>
          <a:bodyPr anchor="ctr">
            <a:normAutofit/>
          </a:bodyPr>
          <a:lstStyle>
            <a:lvl1pPr algn="l">
              <a:defRPr sz="4400" b="1"/>
            </a:lvl1pPr>
          </a:lstStyle>
          <a:p>
            <a:r>
              <a:rPr lang="en-US"/>
              <a:t>Click to edit Master title style</a:t>
            </a:r>
            <a:endParaRPr lang="en-AU"/>
          </a:p>
        </p:txBody>
      </p:sp>
      <p:sp>
        <p:nvSpPr>
          <p:cNvPr id="5" name="Content Placeholder 4">
            <a:extLst>
              <a:ext uri="{FF2B5EF4-FFF2-40B4-BE49-F238E27FC236}">
                <a16:creationId xmlns:a16="http://schemas.microsoft.com/office/drawing/2014/main" id="{F3F34F11-0920-6B36-FFE3-2B79C29D1A26}"/>
              </a:ext>
            </a:extLst>
          </p:cNvPr>
          <p:cNvSpPr>
            <a:spLocks noGrp="1"/>
          </p:cNvSpPr>
          <p:nvPr>
            <p:ph sz="quarter" idx="10"/>
          </p:nvPr>
        </p:nvSpPr>
        <p:spPr>
          <a:xfrm>
            <a:off x="471488" y="1357313"/>
            <a:ext cx="11056937" cy="4940300"/>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2381051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al Conten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0207E1-0C40-D4F1-348E-26B6DCE48D4E}"/>
              </a:ext>
            </a:extLst>
          </p:cNvPr>
          <p:cNvSpPr>
            <a:spLocks noGrp="1"/>
          </p:cNvSpPr>
          <p:nvPr>
            <p:ph type="title"/>
          </p:nvPr>
        </p:nvSpPr>
        <p:spPr>
          <a:xfrm>
            <a:off x="2281286" y="455126"/>
            <a:ext cx="9247139" cy="701731"/>
          </a:xfrm>
          <a:prstGeom prst="rect">
            <a:avLst/>
          </a:prstGeom>
        </p:spPr>
        <p:txBody>
          <a:bodyPr anchor="ctr">
            <a:normAutofit/>
          </a:bodyPr>
          <a:lstStyle>
            <a:lvl1pPr algn="l">
              <a:defRPr sz="4400" b="1"/>
            </a:lvl1pPr>
          </a:lstStyle>
          <a:p>
            <a:r>
              <a:rPr lang="en-US"/>
              <a:t>Click to edit Master title style</a:t>
            </a:r>
            <a:endParaRPr lang="en-AU"/>
          </a:p>
        </p:txBody>
      </p:sp>
      <p:sp>
        <p:nvSpPr>
          <p:cNvPr id="5" name="Content Placeholder 4">
            <a:extLst>
              <a:ext uri="{FF2B5EF4-FFF2-40B4-BE49-F238E27FC236}">
                <a16:creationId xmlns:a16="http://schemas.microsoft.com/office/drawing/2014/main" id="{F3F34F11-0920-6B36-FFE3-2B79C29D1A26}"/>
              </a:ext>
            </a:extLst>
          </p:cNvPr>
          <p:cNvSpPr>
            <a:spLocks noGrp="1"/>
          </p:cNvSpPr>
          <p:nvPr>
            <p:ph sz="quarter" idx="10"/>
          </p:nvPr>
        </p:nvSpPr>
        <p:spPr>
          <a:xfrm>
            <a:off x="471488" y="1357313"/>
            <a:ext cx="11056937" cy="4940300"/>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2381051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eneral content 2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6284E9-DFFD-1643-6BA7-CAE2BF8DAE2F}"/>
              </a:ext>
            </a:extLst>
          </p:cNvPr>
          <p:cNvSpPr>
            <a:spLocks noGrp="1"/>
          </p:cNvSpPr>
          <p:nvPr>
            <p:ph type="title"/>
          </p:nvPr>
        </p:nvSpPr>
        <p:spPr>
          <a:xfrm>
            <a:off x="2290712" y="367646"/>
            <a:ext cx="9382176" cy="886120"/>
          </a:xfrm>
          <a:prstGeom prst="rect">
            <a:avLst/>
          </a:prstGeom>
        </p:spPr>
        <p:txBody>
          <a:bodyPr anchor="ctr">
            <a:normAutofit/>
          </a:bodyPr>
          <a:lstStyle>
            <a:lvl1pPr algn="l">
              <a:defRPr sz="4400" b="1"/>
            </a:lvl1pPr>
          </a:lstStyle>
          <a:p>
            <a:r>
              <a:rPr lang="en-US"/>
              <a:t>Click to edit Master title style</a:t>
            </a:r>
            <a:endParaRPr lang="en-AU"/>
          </a:p>
        </p:txBody>
      </p:sp>
      <p:sp>
        <p:nvSpPr>
          <p:cNvPr id="6" name="Content Placeholder 5">
            <a:extLst>
              <a:ext uri="{FF2B5EF4-FFF2-40B4-BE49-F238E27FC236}">
                <a16:creationId xmlns:a16="http://schemas.microsoft.com/office/drawing/2014/main" id="{351C0A0B-10D8-6D0B-B89F-083C79740243}"/>
              </a:ext>
            </a:extLst>
          </p:cNvPr>
          <p:cNvSpPr>
            <a:spLocks noGrp="1"/>
          </p:cNvSpPr>
          <p:nvPr>
            <p:ph sz="quarter" idx="10"/>
          </p:nvPr>
        </p:nvSpPr>
        <p:spPr>
          <a:xfrm>
            <a:off x="519113" y="1404938"/>
            <a:ext cx="5240337" cy="4967287"/>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8" name="Content Placeholder 7">
            <a:extLst>
              <a:ext uri="{FF2B5EF4-FFF2-40B4-BE49-F238E27FC236}">
                <a16:creationId xmlns:a16="http://schemas.microsoft.com/office/drawing/2014/main" id="{CA7D579F-7815-67F3-080E-1C58B1257C6C}"/>
              </a:ext>
            </a:extLst>
          </p:cNvPr>
          <p:cNvSpPr>
            <a:spLocks noGrp="1"/>
          </p:cNvSpPr>
          <p:nvPr>
            <p:ph sz="quarter" idx="11"/>
          </p:nvPr>
        </p:nvSpPr>
        <p:spPr>
          <a:xfrm>
            <a:off x="5938838" y="1404938"/>
            <a:ext cx="5734050" cy="4967287"/>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4176207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eneral content 2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6284E9-DFFD-1643-6BA7-CAE2BF8DAE2F}"/>
              </a:ext>
            </a:extLst>
          </p:cNvPr>
          <p:cNvSpPr>
            <a:spLocks noGrp="1"/>
          </p:cNvSpPr>
          <p:nvPr>
            <p:ph type="title"/>
          </p:nvPr>
        </p:nvSpPr>
        <p:spPr>
          <a:xfrm>
            <a:off x="2290712" y="367646"/>
            <a:ext cx="9382176" cy="886120"/>
          </a:xfrm>
          <a:prstGeom prst="rect">
            <a:avLst/>
          </a:prstGeom>
        </p:spPr>
        <p:txBody>
          <a:bodyPr anchor="ctr">
            <a:normAutofit/>
          </a:bodyPr>
          <a:lstStyle>
            <a:lvl1pPr algn="l">
              <a:defRPr sz="4400" b="1"/>
            </a:lvl1pPr>
          </a:lstStyle>
          <a:p>
            <a:r>
              <a:rPr lang="en-US"/>
              <a:t>Click to edit Master title style</a:t>
            </a:r>
            <a:endParaRPr lang="en-AU"/>
          </a:p>
        </p:txBody>
      </p:sp>
      <p:sp>
        <p:nvSpPr>
          <p:cNvPr id="6" name="Content Placeholder 5">
            <a:extLst>
              <a:ext uri="{FF2B5EF4-FFF2-40B4-BE49-F238E27FC236}">
                <a16:creationId xmlns:a16="http://schemas.microsoft.com/office/drawing/2014/main" id="{351C0A0B-10D8-6D0B-B89F-083C79740243}"/>
              </a:ext>
            </a:extLst>
          </p:cNvPr>
          <p:cNvSpPr>
            <a:spLocks noGrp="1"/>
          </p:cNvSpPr>
          <p:nvPr>
            <p:ph sz="quarter" idx="10"/>
          </p:nvPr>
        </p:nvSpPr>
        <p:spPr>
          <a:xfrm>
            <a:off x="519113" y="1404938"/>
            <a:ext cx="5240337" cy="4967287"/>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8" name="Content Placeholder 7">
            <a:extLst>
              <a:ext uri="{FF2B5EF4-FFF2-40B4-BE49-F238E27FC236}">
                <a16:creationId xmlns:a16="http://schemas.microsoft.com/office/drawing/2014/main" id="{CA7D579F-7815-67F3-080E-1C58B1257C6C}"/>
              </a:ext>
            </a:extLst>
          </p:cNvPr>
          <p:cNvSpPr>
            <a:spLocks noGrp="1"/>
          </p:cNvSpPr>
          <p:nvPr>
            <p:ph sz="quarter" idx="11"/>
          </p:nvPr>
        </p:nvSpPr>
        <p:spPr>
          <a:xfrm>
            <a:off x="5938838" y="1404938"/>
            <a:ext cx="5734050" cy="4967287"/>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4176207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ild conten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71045-D737-605E-3913-CAC665A5A9EB}"/>
              </a:ext>
            </a:extLst>
          </p:cNvPr>
          <p:cNvSpPr>
            <a:spLocks noGrp="1"/>
          </p:cNvSpPr>
          <p:nvPr>
            <p:ph type="title"/>
          </p:nvPr>
        </p:nvSpPr>
        <p:spPr>
          <a:xfrm>
            <a:off x="2375554" y="390889"/>
            <a:ext cx="9445658" cy="417300"/>
          </a:xfrm>
          <a:prstGeom prst="rect">
            <a:avLst/>
          </a:prstGeom>
        </p:spPr>
        <p:txBody>
          <a:bodyPr anchor="ctr">
            <a:normAutofit/>
          </a:bodyPr>
          <a:lstStyle>
            <a:lvl1pPr>
              <a:defRPr sz="2000" b="1"/>
            </a:lvl1pPr>
          </a:lstStyle>
          <a:p>
            <a:r>
              <a:rPr lang="en-US" dirty="0"/>
              <a:t>Click to edit Master title style</a:t>
            </a:r>
            <a:endParaRPr lang="en-AU" dirty="0"/>
          </a:p>
        </p:txBody>
      </p:sp>
      <p:sp>
        <p:nvSpPr>
          <p:cNvPr id="3" name="Subtitle 2">
            <a:extLst>
              <a:ext uri="{FF2B5EF4-FFF2-40B4-BE49-F238E27FC236}">
                <a16:creationId xmlns:a16="http://schemas.microsoft.com/office/drawing/2014/main" id="{8062316E-89A4-342F-C435-98F7215E2025}"/>
              </a:ext>
            </a:extLst>
          </p:cNvPr>
          <p:cNvSpPr>
            <a:spLocks noGrp="1"/>
          </p:cNvSpPr>
          <p:nvPr>
            <p:ph type="subTitle" idx="1"/>
          </p:nvPr>
        </p:nvSpPr>
        <p:spPr>
          <a:xfrm>
            <a:off x="3186260" y="836312"/>
            <a:ext cx="8634952" cy="417300"/>
          </a:xfrm>
          <a:prstGeom prst="rect">
            <a:avLst/>
          </a:prstGeom>
        </p:spPr>
        <p:txBody>
          <a:bodyPr anchor="ctr">
            <a:normAutofit/>
          </a:bodyPr>
          <a:lstStyle>
            <a:lvl1pPr marL="0" indent="0" algn="l">
              <a:buNone/>
              <a:defRPr sz="3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a:t>
            </a:r>
          </a:p>
        </p:txBody>
      </p:sp>
      <p:sp>
        <p:nvSpPr>
          <p:cNvPr id="7" name="Content Placeholder 6">
            <a:extLst>
              <a:ext uri="{FF2B5EF4-FFF2-40B4-BE49-F238E27FC236}">
                <a16:creationId xmlns:a16="http://schemas.microsoft.com/office/drawing/2014/main" id="{8D62A657-439B-EB60-7EBA-D92F47272B8C}"/>
              </a:ext>
            </a:extLst>
          </p:cNvPr>
          <p:cNvSpPr>
            <a:spLocks noGrp="1"/>
          </p:cNvSpPr>
          <p:nvPr>
            <p:ph sz="quarter" idx="10"/>
          </p:nvPr>
        </p:nvSpPr>
        <p:spPr>
          <a:xfrm>
            <a:off x="555624" y="1357460"/>
            <a:ext cx="11124185" cy="4959203"/>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4047477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ild conten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71045-D737-605E-3913-CAC665A5A9EB}"/>
              </a:ext>
            </a:extLst>
          </p:cNvPr>
          <p:cNvSpPr>
            <a:spLocks noGrp="1"/>
          </p:cNvSpPr>
          <p:nvPr>
            <p:ph type="title"/>
          </p:nvPr>
        </p:nvSpPr>
        <p:spPr>
          <a:xfrm>
            <a:off x="2375554" y="390889"/>
            <a:ext cx="9445658" cy="417300"/>
          </a:xfrm>
          <a:prstGeom prst="rect">
            <a:avLst/>
          </a:prstGeom>
        </p:spPr>
        <p:txBody>
          <a:bodyPr anchor="ctr">
            <a:normAutofit/>
          </a:bodyPr>
          <a:lstStyle>
            <a:lvl1pPr>
              <a:defRPr sz="2000" b="1"/>
            </a:lvl1pPr>
          </a:lstStyle>
          <a:p>
            <a:r>
              <a:rPr lang="en-US" dirty="0"/>
              <a:t>Click to edit Master title style</a:t>
            </a:r>
            <a:endParaRPr lang="en-AU" dirty="0"/>
          </a:p>
        </p:txBody>
      </p:sp>
      <p:sp>
        <p:nvSpPr>
          <p:cNvPr id="3" name="Subtitle 2">
            <a:extLst>
              <a:ext uri="{FF2B5EF4-FFF2-40B4-BE49-F238E27FC236}">
                <a16:creationId xmlns:a16="http://schemas.microsoft.com/office/drawing/2014/main" id="{8062316E-89A4-342F-C435-98F7215E2025}"/>
              </a:ext>
            </a:extLst>
          </p:cNvPr>
          <p:cNvSpPr>
            <a:spLocks noGrp="1"/>
          </p:cNvSpPr>
          <p:nvPr>
            <p:ph type="subTitle" idx="1"/>
          </p:nvPr>
        </p:nvSpPr>
        <p:spPr>
          <a:xfrm>
            <a:off x="3186260" y="836312"/>
            <a:ext cx="8634952" cy="417300"/>
          </a:xfrm>
          <a:prstGeom prst="rect">
            <a:avLst/>
          </a:prstGeom>
        </p:spPr>
        <p:txBody>
          <a:bodyPr anchor="ctr">
            <a:normAutofit/>
          </a:bodyPr>
          <a:lstStyle>
            <a:lvl1pPr marL="0" indent="0" algn="l">
              <a:buNone/>
              <a:defRPr sz="3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a:t>
            </a:r>
          </a:p>
        </p:txBody>
      </p:sp>
      <p:sp>
        <p:nvSpPr>
          <p:cNvPr id="7" name="Content Placeholder 6">
            <a:extLst>
              <a:ext uri="{FF2B5EF4-FFF2-40B4-BE49-F238E27FC236}">
                <a16:creationId xmlns:a16="http://schemas.microsoft.com/office/drawing/2014/main" id="{8D62A657-439B-EB60-7EBA-D92F47272B8C}"/>
              </a:ext>
            </a:extLst>
          </p:cNvPr>
          <p:cNvSpPr>
            <a:spLocks noGrp="1"/>
          </p:cNvSpPr>
          <p:nvPr>
            <p:ph sz="quarter" idx="10"/>
          </p:nvPr>
        </p:nvSpPr>
        <p:spPr>
          <a:xfrm>
            <a:off x="555624" y="1357460"/>
            <a:ext cx="11124185" cy="4959203"/>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4047477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ild Content 2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6AF4E-5173-8960-7D69-90E3A0D4C155}"/>
              </a:ext>
            </a:extLst>
          </p:cNvPr>
          <p:cNvSpPr>
            <a:spLocks noGrp="1"/>
          </p:cNvSpPr>
          <p:nvPr>
            <p:ph type="title"/>
          </p:nvPr>
        </p:nvSpPr>
        <p:spPr>
          <a:xfrm>
            <a:off x="2375554" y="409223"/>
            <a:ext cx="9455085" cy="369332"/>
          </a:xfrm>
          <a:prstGeom prst="rect">
            <a:avLst/>
          </a:prstGeom>
        </p:spPr>
        <p:txBody>
          <a:bodyPr anchor="ctr">
            <a:normAutofit/>
          </a:bodyPr>
          <a:lstStyle>
            <a:lvl1pPr algn="l">
              <a:defRPr sz="2000" b="1"/>
            </a:lvl1pPr>
          </a:lstStyle>
          <a:p>
            <a:r>
              <a:rPr lang="en-US" dirty="0"/>
              <a:t>Click to edit Master title style</a:t>
            </a:r>
            <a:endParaRPr lang="en-AU" dirty="0"/>
          </a:p>
        </p:txBody>
      </p:sp>
      <p:sp>
        <p:nvSpPr>
          <p:cNvPr id="3" name="Subtitle 2">
            <a:extLst>
              <a:ext uri="{FF2B5EF4-FFF2-40B4-BE49-F238E27FC236}">
                <a16:creationId xmlns:a16="http://schemas.microsoft.com/office/drawing/2014/main" id="{8C79B9C4-1211-6280-270B-6D497398CF5F}"/>
              </a:ext>
            </a:extLst>
          </p:cNvPr>
          <p:cNvSpPr>
            <a:spLocks noGrp="1"/>
          </p:cNvSpPr>
          <p:nvPr>
            <p:ph type="subTitle" idx="1"/>
          </p:nvPr>
        </p:nvSpPr>
        <p:spPr>
          <a:xfrm>
            <a:off x="3101418" y="778555"/>
            <a:ext cx="8719793" cy="475057"/>
          </a:xfrm>
          <a:prstGeom prst="rect">
            <a:avLst/>
          </a:prstGeom>
        </p:spPr>
        <p:txBody>
          <a:bodyPr anchor="ctr">
            <a:normAutofit/>
          </a:bodyPr>
          <a:lstStyle>
            <a:lvl1pPr marL="0" indent="0" algn="l">
              <a:buNone/>
              <a:defRPr sz="3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Content Placeholder 4">
            <a:extLst>
              <a:ext uri="{FF2B5EF4-FFF2-40B4-BE49-F238E27FC236}">
                <a16:creationId xmlns:a16="http://schemas.microsoft.com/office/drawing/2014/main" id="{5A5C83A4-AE0B-89C3-5F60-9D7E17594FD7}"/>
              </a:ext>
            </a:extLst>
          </p:cNvPr>
          <p:cNvSpPr>
            <a:spLocks noGrp="1"/>
          </p:cNvSpPr>
          <p:nvPr>
            <p:ph sz="quarter" idx="10"/>
          </p:nvPr>
        </p:nvSpPr>
        <p:spPr>
          <a:xfrm>
            <a:off x="490538" y="1423988"/>
            <a:ext cx="5457825" cy="4883150"/>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7" name="Content Placeholder 6">
            <a:extLst>
              <a:ext uri="{FF2B5EF4-FFF2-40B4-BE49-F238E27FC236}">
                <a16:creationId xmlns:a16="http://schemas.microsoft.com/office/drawing/2014/main" id="{7F53A26C-38AD-0903-640F-848A3E946F02}"/>
              </a:ext>
            </a:extLst>
          </p:cNvPr>
          <p:cNvSpPr>
            <a:spLocks noGrp="1"/>
          </p:cNvSpPr>
          <p:nvPr>
            <p:ph sz="quarter" idx="11"/>
          </p:nvPr>
        </p:nvSpPr>
        <p:spPr>
          <a:xfrm>
            <a:off x="6096000" y="1423988"/>
            <a:ext cx="5605463" cy="4883150"/>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133712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ild Content 2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6AF4E-5173-8960-7D69-90E3A0D4C155}"/>
              </a:ext>
            </a:extLst>
          </p:cNvPr>
          <p:cNvSpPr>
            <a:spLocks noGrp="1"/>
          </p:cNvSpPr>
          <p:nvPr>
            <p:ph type="title"/>
          </p:nvPr>
        </p:nvSpPr>
        <p:spPr>
          <a:xfrm>
            <a:off x="2375554" y="409223"/>
            <a:ext cx="9455085" cy="369332"/>
          </a:xfrm>
          <a:prstGeom prst="rect">
            <a:avLst/>
          </a:prstGeom>
        </p:spPr>
        <p:txBody>
          <a:bodyPr anchor="ctr">
            <a:normAutofit/>
          </a:bodyPr>
          <a:lstStyle>
            <a:lvl1pPr algn="l">
              <a:defRPr sz="2000" b="1"/>
            </a:lvl1pPr>
          </a:lstStyle>
          <a:p>
            <a:r>
              <a:rPr lang="en-US" dirty="0"/>
              <a:t>Click to edit Master title style</a:t>
            </a:r>
            <a:endParaRPr lang="en-AU" dirty="0"/>
          </a:p>
        </p:txBody>
      </p:sp>
      <p:sp>
        <p:nvSpPr>
          <p:cNvPr id="3" name="Subtitle 2">
            <a:extLst>
              <a:ext uri="{FF2B5EF4-FFF2-40B4-BE49-F238E27FC236}">
                <a16:creationId xmlns:a16="http://schemas.microsoft.com/office/drawing/2014/main" id="{8C79B9C4-1211-6280-270B-6D497398CF5F}"/>
              </a:ext>
            </a:extLst>
          </p:cNvPr>
          <p:cNvSpPr>
            <a:spLocks noGrp="1"/>
          </p:cNvSpPr>
          <p:nvPr>
            <p:ph type="subTitle" idx="1"/>
          </p:nvPr>
        </p:nvSpPr>
        <p:spPr>
          <a:xfrm>
            <a:off x="3101418" y="778555"/>
            <a:ext cx="8719793" cy="475057"/>
          </a:xfrm>
          <a:prstGeom prst="rect">
            <a:avLst/>
          </a:prstGeom>
        </p:spPr>
        <p:txBody>
          <a:bodyPr anchor="ctr">
            <a:normAutofit/>
          </a:bodyPr>
          <a:lstStyle>
            <a:lvl1pPr marL="0" indent="0" algn="l">
              <a:buNone/>
              <a:defRPr sz="3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Content Placeholder 4">
            <a:extLst>
              <a:ext uri="{FF2B5EF4-FFF2-40B4-BE49-F238E27FC236}">
                <a16:creationId xmlns:a16="http://schemas.microsoft.com/office/drawing/2014/main" id="{5A5C83A4-AE0B-89C3-5F60-9D7E17594FD7}"/>
              </a:ext>
            </a:extLst>
          </p:cNvPr>
          <p:cNvSpPr>
            <a:spLocks noGrp="1"/>
          </p:cNvSpPr>
          <p:nvPr>
            <p:ph sz="quarter" idx="10"/>
          </p:nvPr>
        </p:nvSpPr>
        <p:spPr>
          <a:xfrm>
            <a:off x="490538" y="1423988"/>
            <a:ext cx="5457825" cy="4883150"/>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7" name="Content Placeholder 6">
            <a:extLst>
              <a:ext uri="{FF2B5EF4-FFF2-40B4-BE49-F238E27FC236}">
                <a16:creationId xmlns:a16="http://schemas.microsoft.com/office/drawing/2014/main" id="{7F53A26C-38AD-0903-640F-848A3E946F02}"/>
              </a:ext>
            </a:extLst>
          </p:cNvPr>
          <p:cNvSpPr>
            <a:spLocks noGrp="1"/>
          </p:cNvSpPr>
          <p:nvPr>
            <p:ph sz="quarter" idx="11"/>
          </p:nvPr>
        </p:nvSpPr>
        <p:spPr>
          <a:xfrm>
            <a:off x="6096000" y="1423988"/>
            <a:ext cx="5605463" cy="4883150"/>
          </a:xfrm>
          <a:prstGeom prst="rect">
            <a:avLst/>
          </a:prstGeo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133712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eractive Activity 1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0FEE8B-99AD-8ACB-CE26-7DC715E1166F}"/>
              </a:ext>
            </a:extLst>
          </p:cNvPr>
          <p:cNvSpPr>
            <a:spLocks noGrp="1"/>
          </p:cNvSpPr>
          <p:nvPr>
            <p:ph type="title"/>
          </p:nvPr>
        </p:nvSpPr>
        <p:spPr>
          <a:xfrm>
            <a:off x="585788" y="1567431"/>
            <a:ext cx="11106150" cy="540495"/>
          </a:xfrm>
          <a:prstGeom prst="rect">
            <a:avLst/>
          </a:prstGeom>
        </p:spPr>
        <p:txBody>
          <a:bodyPr anchor="ctr">
            <a:normAutofit/>
          </a:bodyPr>
          <a:lstStyle>
            <a:lvl1pPr algn="ctr">
              <a:defRPr sz="2400" b="1">
                <a:solidFill>
                  <a:srgbClr val="001548"/>
                </a:solidFill>
                <a:latin typeface="+mn-lt"/>
              </a:defRPr>
            </a:lvl1pPr>
          </a:lstStyle>
          <a:p>
            <a:r>
              <a:rPr lang="en-US" dirty="0"/>
              <a:t>Click to edit Master title style</a:t>
            </a:r>
            <a:endParaRPr lang="en-AU" dirty="0"/>
          </a:p>
        </p:txBody>
      </p:sp>
      <p:sp>
        <p:nvSpPr>
          <p:cNvPr id="7" name="Content Placeholder 6">
            <a:extLst>
              <a:ext uri="{FF2B5EF4-FFF2-40B4-BE49-F238E27FC236}">
                <a16:creationId xmlns:a16="http://schemas.microsoft.com/office/drawing/2014/main" id="{09C3C267-E856-3759-C3B6-6E993913622C}"/>
              </a:ext>
            </a:extLst>
          </p:cNvPr>
          <p:cNvSpPr>
            <a:spLocks noGrp="1"/>
          </p:cNvSpPr>
          <p:nvPr>
            <p:ph sz="quarter" idx="10"/>
          </p:nvPr>
        </p:nvSpPr>
        <p:spPr>
          <a:xfrm>
            <a:off x="722791" y="1837679"/>
            <a:ext cx="10631009" cy="430912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9" name="Text Placeholder 8">
            <a:extLst>
              <a:ext uri="{FF2B5EF4-FFF2-40B4-BE49-F238E27FC236}">
                <a16:creationId xmlns:a16="http://schemas.microsoft.com/office/drawing/2014/main" id="{3B045C84-B87E-08B2-07B1-E7313EF3D5ED}"/>
              </a:ext>
            </a:extLst>
          </p:cNvPr>
          <p:cNvSpPr>
            <a:spLocks noGrp="1"/>
          </p:cNvSpPr>
          <p:nvPr>
            <p:ph type="body" sz="quarter" idx="11" hasCustomPrompt="1"/>
          </p:nvPr>
        </p:nvSpPr>
        <p:spPr>
          <a:xfrm>
            <a:off x="585788" y="6373813"/>
            <a:ext cx="11106150" cy="400050"/>
          </a:xfrm>
          <a:prstGeom prst="rect">
            <a:avLst/>
          </a:prstGeom>
        </p:spPr>
        <p:txBody>
          <a:bodyPr anchor="ctr">
            <a:normAutofit/>
          </a:bodyPr>
          <a:lstStyle>
            <a:lvl1pPr marL="0" indent="0">
              <a:buNone/>
              <a:defRPr sz="2000">
                <a:solidFill>
                  <a:schemeClr val="bg1">
                    <a:lumMod val="95000"/>
                  </a:schemeClr>
                </a:solidFill>
              </a:defRPr>
            </a:lvl1pPr>
          </a:lstStyle>
          <a:p>
            <a:pPr lvl="0"/>
            <a:r>
              <a:rPr lang="en-US" dirty="0"/>
              <a:t>answer</a:t>
            </a:r>
            <a:endParaRPr lang="en-AU" dirty="0"/>
          </a:p>
        </p:txBody>
      </p:sp>
      <p:sp>
        <p:nvSpPr>
          <p:cNvPr id="2" name="Subtitle 2">
            <a:extLst>
              <a:ext uri="{FF2B5EF4-FFF2-40B4-BE49-F238E27FC236}">
                <a16:creationId xmlns:a16="http://schemas.microsoft.com/office/drawing/2014/main" id="{FD8DBCCE-998F-DB36-8CF5-393F3CC1871B}"/>
              </a:ext>
            </a:extLst>
          </p:cNvPr>
          <p:cNvSpPr>
            <a:spLocks noGrp="1"/>
          </p:cNvSpPr>
          <p:nvPr>
            <p:ph type="subTitle" idx="1"/>
          </p:nvPr>
        </p:nvSpPr>
        <p:spPr>
          <a:xfrm>
            <a:off x="8092126" y="751909"/>
            <a:ext cx="3261674" cy="658944"/>
          </a:xfrm>
          <a:prstGeom prst="rect">
            <a:avLst/>
          </a:prstGeom>
        </p:spPr>
        <p:txBody>
          <a:bodyPr anchor="ctr">
            <a:normAutofit/>
          </a:bodyPr>
          <a:lstStyle>
            <a:lvl1pPr marL="0" indent="0" algn="ctr">
              <a:buNone/>
              <a:defRPr sz="1800" b="1">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71602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eractive Activity 1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0FEE8B-99AD-8ACB-CE26-7DC715E1166F}"/>
              </a:ext>
            </a:extLst>
          </p:cNvPr>
          <p:cNvSpPr>
            <a:spLocks noGrp="1"/>
          </p:cNvSpPr>
          <p:nvPr>
            <p:ph type="title"/>
          </p:nvPr>
        </p:nvSpPr>
        <p:spPr>
          <a:xfrm>
            <a:off x="585788" y="1567431"/>
            <a:ext cx="11106150" cy="540495"/>
          </a:xfrm>
          <a:prstGeom prst="rect">
            <a:avLst/>
          </a:prstGeom>
        </p:spPr>
        <p:txBody>
          <a:bodyPr anchor="ctr">
            <a:normAutofit/>
          </a:bodyPr>
          <a:lstStyle>
            <a:lvl1pPr algn="ctr">
              <a:defRPr sz="2400" b="1">
                <a:solidFill>
                  <a:srgbClr val="001548"/>
                </a:solidFill>
                <a:latin typeface="+mn-lt"/>
              </a:defRPr>
            </a:lvl1pPr>
          </a:lstStyle>
          <a:p>
            <a:r>
              <a:rPr lang="en-US" dirty="0"/>
              <a:t>Click to edit Master title style</a:t>
            </a:r>
            <a:endParaRPr lang="en-AU" dirty="0"/>
          </a:p>
        </p:txBody>
      </p:sp>
      <p:sp>
        <p:nvSpPr>
          <p:cNvPr id="7" name="Content Placeholder 6">
            <a:extLst>
              <a:ext uri="{FF2B5EF4-FFF2-40B4-BE49-F238E27FC236}">
                <a16:creationId xmlns:a16="http://schemas.microsoft.com/office/drawing/2014/main" id="{09C3C267-E856-3759-C3B6-6E993913622C}"/>
              </a:ext>
            </a:extLst>
          </p:cNvPr>
          <p:cNvSpPr>
            <a:spLocks noGrp="1"/>
          </p:cNvSpPr>
          <p:nvPr>
            <p:ph sz="quarter" idx="10"/>
          </p:nvPr>
        </p:nvSpPr>
        <p:spPr>
          <a:xfrm>
            <a:off x="722791" y="1837679"/>
            <a:ext cx="10631009" cy="430912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9" name="Text Placeholder 8">
            <a:extLst>
              <a:ext uri="{FF2B5EF4-FFF2-40B4-BE49-F238E27FC236}">
                <a16:creationId xmlns:a16="http://schemas.microsoft.com/office/drawing/2014/main" id="{3B045C84-B87E-08B2-07B1-E7313EF3D5ED}"/>
              </a:ext>
            </a:extLst>
          </p:cNvPr>
          <p:cNvSpPr>
            <a:spLocks noGrp="1"/>
          </p:cNvSpPr>
          <p:nvPr>
            <p:ph type="body" sz="quarter" idx="11" hasCustomPrompt="1"/>
          </p:nvPr>
        </p:nvSpPr>
        <p:spPr>
          <a:xfrm>
            <a:off x="585788" y="6373813"/>
            <a:ext cx="11106150" cy="400050"/>
          </a:xfrm>
          <a:prstGeom prst="rect">
            <a:avLst/>
          </a:prstGeom>
        </p:spPr>
        <p:txBody>
          <a:bodyPr anchor="ctr">
            <a:normAutofit/>
          </a:bodyPr>
          <a:lstStyle>
            <a:lvl1pPr marL="0" indent="0">
              <a:buNone/>
              <a:defRPr sz="2000">
                <a:solidFill>
                  <a:schemeClr val="bg1">
                    <a:lumMod val="95000"/>
                  </a:schemeClr>
                </a:solidFill>
              </a:defRPr>
            </a:lvl1pPr>
          </a:lstStyle>
          <a:p>
            <a:pPr lvl="0"/>
            <a:r>
              <a:rPr lang="en-US" dirty="0"/>
              <a:t>answer</a:t>
            </a:r>
            <a:endParaRPr lang="en-AU" dirty="0"/>
          </a:p>
        </p:txBody>
      </p:sp>
      <p:sp>
        <p:nvSpPr>
          <p:cNvPr id="2" name="Subtitle 2">
            <a:extLst>
              <a:ext uri="{FF2B5EF4-FFF2-40B4-BE49-F238E27FC236}">
                <a16:creationId xmlns:a16="http://schemas.microsoft.com/office/drawing/2014/main" id="{FD8DBCCE-998F-DB36-8CF5-393F3CC1871B}"/>
              </a:ext>
            </a:extLst>
          </p:cNvPr>
          <p:cNvSpPr>
            <a:spLocks noGrp="1"/>
          </p:cNvSpPr>
          <p:nvPr>
            <p:ph type="subTitle" idx="1"/>
          </p:nvPr>
        </p:nvSpPr>
        <p:spPr>
          <a:xfrm>
            <a:off x="8092126" y="751909"/>
            <a:ext cx="3261674" cy="658944"/>
          </a:xfrm>
          <a:prstGeom prst="rect">
            <a:avLst/>
          </a:prstGeom>
        </p:spPr>
        <p:txBody>
          <a:bodyPr anchor="ctr">
            <a:normAutofit/>
          </a:bodyPr>
          <a:lstStyle>
            <a:lvl1pPr marL="0" indent="0" algn="ctr">
              <a:buNone/>
              <a:defRPr sz="1800" b="1">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71602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eractive Activity 2 columns">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6448AB-BFB0-DD9B-B8D4-C071A2F1DC6D}"/>
              </a:ext>
            </a:extLst>
          </p:cNvPr>
          <p:cNvSpPr>
            <a:spLocks noGrp="1"/>
          </p:cNvSpPr>
          <p:nvPr>
            <p:ph type="title"/>
          </p:nvPr>
        </p:nvSpPr>
        <p:spPr>
          <a:xfrm>
            <a:off x="678402" y="1586529"/>
            <a:ext cx="10700536" cy="364086"/>
          </a:xfrm>
          <a:prstGeom prst="rect">
            <a:avLst/>
          </a:prstGeom>
        </p:spPr>
        <p:txBody>
          <a:bodyPr anchor="ctr">
            <a:normAutofit/>
          </a:bodyPr>
          <a:lstStyle>
            <a:lvl1pPr algn="ctr">
              <a:defRPr sz="2400" b="1">
                <a:solidFill>
                  <a:srgbClr val="001548"/>
                </a:solidFill>
                <a:latin typeface="+mn-lt"/>
              </a:defRPr>
            </a:lvl1pPr>
          </a:lstStyle>
          <a:p>
            <a:r>
              <a:rPr lang="en-US" dirty="0"/>
              <a:t>Click to edit Master title style</a:t>
            </a:r>
            <a:endParaRPr lang="en-AU" dirty="0"/>
          </a:p>
        </p:txBody>
      </p:sp>
      <p:sp>
        <p:nvSpPr>
          <p:cNvPr id="10" name="Content Placeholder 9">
            <a:extLst>
              <a:ext uri="{FF2B5EF4-FFF2-40B4-BE49-F238E27FC236}">
                <a16:creationId xmlns:a16="http://schemas.microsoft.com/office/drawing/2014/main" id="{8B159E88-BB25-7C09-C1B1-6D446D362111}"/>
              </a:ext>
            </a:extLst>
          </p:cNvPr>
          <p:cNvSpPr>
            <a:spLocks noGrp="1"/>
          </p:cNvSpPr>
          <p:nvPr>
            <p:ph sz="quarter" idx="11"/>
          </p:nvPr>
        </p:nvSpPr>
        <p:spPr>
          <a:xfrm>
            <a:off x="678402" y="1846555"/>
            <a:ext cx="5257800" cy="435561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2" name="Content Placeholder 11">
            <a:extLst>
              <a:ext uri="{FF2B5EF4-FFF2-40B4-BE49-F238E27FC236}">
                <a16:creationId xmlns:a16="http://schemas.microsoft.com/office/drawing/2014/main" id="{32DF629E-605E-E31A-91B4-B32DE4CEDECC}"/>
              </a:ext>
            </a:extLst>
          </p:cNvPr>
          <p:cNvSpPr>
            <a:spLocks noGrp="1"/>
          </p:cNvSpPr>
          <p:nvPr>
            <p:ph sz="quarter" idx="12"/>
          </p:nvPr>
        </p:nvSpPr>
        <p:spPr>
          <a:xfrm>
            <a:off x="6121138" y="1846556"/>
            <a:ext cx="5257800" cy="435561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3" name="Text Placeholder 2">
            <a:extLst>
              <a:ext uri="{FF2B5EF4-FFF2-40B4-BE49-F238E27FC236}">
                <a16:creationId xmlns:a16="http://schemas.microsoft.com/office/drawing/2014/main" id="{3ED917FA-DFAF-4D3E-CCCC-1905C9EE0F2B}"/>
              </a:ext>
            </a:extLst>
          </p:cNvPr>
          <p:cNvSpPr>
            <a:spLocks noGrp="1"/>
          </p:cNvSpPr>
          <p:nvPr>
            <p:ph type="body" sz="quarter" idx="13" hasCustomPrompt="1"/>
          </p:nvPr>
        </p:nvSpPr>
        <p:spPr>
          <a:xfrm>
            <a:off x="585788" y="6356350"/>
            <a:ext cx="11088687" cy="407988"/>
          </a:xfrm>
          <a:prstGeom prst="rect">
            <a:avLst/>
          </a:prstGeom>
        </p:spPr>
        <p:txBody>
          <a:bodyPr anchor="ctr">
            <a:normAutofit/>
          </a:bodyPr>
          <a:lstStyle>
            <a:lvl1pPr marL="0" indent="0">
              <a:buNone/>
              <a:defRPr sz="1800">
                <a:solidFill>
                  <a:schemeClr val="bg1">
                    <a:lumMod val="95000"/>
                  </a:schemeClr>
                </a:solidFill>
              </a:defRPr>
            </a:lvl1pPr>
          </a:lstStyle>
          <a:p>
            <a:pPr lvl="0"/>
            <a:r>
              <a:rPr lang="en-US" sz="2000" dirty="0"/>
              <a:t>answer</a:t>
            </a:r>
            <a:endParaRPr lang="en-AU" dirty="0"/>
          </a:p>
        </p:txBody>
      </p:sp>
      <p:sp>
        <p:nvSpPr>
          <p:cNvPr id="2" name="Subtitle 2">
            <a:extLst>
              <a:ext uri="{FF2B5EF4-FFF2-40B4-BE49-F238E27FC236}">
                <a16:creationId xmlns:a16="http://schemas.microsoft.com/office/drawing/2014/main" id="{31CCA867-34F8-FE66-C7B8-4A1DA1CF5845}"/>
              </a:ext>
            </a:extLst>
          </p:cNvPr>
          <p:cNvSpPr>
            <a:spLocks noGrp="1"/>
          </p:cNvSpPr>
          <p:nvPr>
            <p:ph type="subTitle" idx="1"/>
          </p:nvPr>
        </p:nvSpPr>
        <p:spPr>
          <a:xfrm>
            <a:off x="8117264" y="774664"/>
            <a:ext cx="3261674" cy="658944"/>
          </a:xfrm>
          <a:prstGeom prst="rect">
            <a:avLst/>
          </a:prstGeom>
        </p:spPr>
        <p:txBody>
          <a:bodyPr anchor="ctr">
            <a:normAutofit/>
          </a:bodyPr>
          <a:lstStyle>
            <a:lvl1pPr marL="0" indent="0" algn="ctr">
              <a:buNone/>
              <a:defRPr sz="2000" b="1">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148211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eractive Activity 2 columns">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6448AB-BFB0-DD9B-B8D4-C071A2F1DC6D}"/>
              </a:ext>
            </a:extLst>
          </p:cNvPr>
          <p:cNvSpPr>
            <a:spLocks noGrp="1"/>
          </p:cNvSpPr>
          <p:nvPr>
            <p:ph type="title"/>
          </p:nvPr>
        </p:nvSpPr>
        <p:spPr>
          <a:xfrm>
            <a:off x="678402" y="1586529"/>
            <a:ext cx="10700536" cy="364086"/>
          </a:xfrm>
          <a:prstGeom prst="rect">
            <a:avLst/>
          </a:prstGeom>
        </p:spPr>
        <p:txBody>
          <a:bodyPr anchor="ctr">
            <a:normAutofit/>
          </a:bodyPr>
          <a:lstStyle>
            <a:lvl1pPr algn="ctr">
              <a:defRPr sz="2400" b="1">
                <a:solidFill>
                  <a:srgbClr val="001548"/>
                </a:solidFill>
                <a:latin typeface="+mn-lt"/>
              </a:defRPr>
            </a:lvl1pPr>
          </a:lstStyle>
          <a:p>
            <a:r>
              <a:rPr lang="en-US" dirty="0"/>
              <a:t>Click to edit Master title style</a:t>
            </a:r>
            <a:endParaRPr lang="en-AU" dirty="0"/>
          </a:p>
        </p:txBody>
      </p:sp>
      <p:sp>
        <p:nvSpPr>
          <p:cNvPr id="10" name="Content Placeholder 9">
            <a:extLst>
              <a:ext uri="{FF2B5EF4-FFF2-40B4-BE49-F238E27FC236}">
                <a16:creationId xmlns:a16="http://schemas.microsoft.com/office/drawing/2014/main" id="{8B159E88-BB25-7C09-C1B1-6D446D362111}"/>
              </a:ext>
            </a:extLst>
          </p:cNvPr>
          <p:cNvSpPr>
            <a:spLocks noGrp="1"/>
          </p:cNvSpPr>
          <p:nvPr>
            <p:ph sz="quarter" idx="11"/>
          </p:nvPr>
        </p:nvSpPr>
        <p:spPr>
          <a:xfrm>
            <a:off x="678402" y="1846555"/>
            <a:ext cx="5257800" cy="435561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2" name="Content Placeholder 11">
            <a:extLst>
              <a:ext uri="{FF2B5EF4-FFF2-40B4-BE49-F238E27FC236}">
                <a16:creationId xmlns:a16="http://schemas.microsoft.com/office/drawing/2014/main" id="{32DF629E-605E-E31A-91B4-B32DE4CEDECC}"/>
              </a:ext>
            </a:extLst>
          </p:cNvPr>
          <p:cNvSpPr>
            <a:spLocks noGrp="1"/>
          </p:cNvSpPr>
          <p:nvPr>
            <p:ph sz="quarter" idx="12"/>
          </p:nvPr>
        </p:nvSpPr>
        <p:spPr>
          <a:xfrm>
            <a:off x="6121138" y="1846556"/>
            <a:ext cx="5257800" cy="4355612"/>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3" name="Text Placeholder 2">
            <a:extLst>
              <a:ext uri="{FF2B5EF4-FFF2-40B4-BE49-F238E27FC236}">
                <a16:creationId xmlns:a16="http://schemas.microsoft.com/office/drawing/2014/main" id="{3ED917FA-DFAF-4D3E-CCCC-1905C9EE0F2B}"/>
              </a:ext>
            </a:extLst>
          </p:cNvPr>
          <p:cNvSpPr>
            <a:spLocks noGrp="1"/>
          </p:cNvSpPr>
          <p:nvPr>
            <p:ph type="body" sz="quarter" idx="13" hasCustomPrompt="1"/>
          </p:nvPr>
        </p:nvSpPr>
        <p:spPr>
          <a:xfrm>
            <a:off x="585788" y="6356350"/>
            <a:ext cx="11088687" cy="407988"/>
          </a:xfrm>
          <a:prstGeom prst="rect">
            <a:avLst/>
          </a:prstGeom>
        </p:spPr>
        <p:txBody>
          <a:bodyPr anchor="ctr">
            <a:normAutofit/>
          </a:bodyPr>
          <a:lstStyle>
            <a:lvl1pPr marL="0" indent="0">
              <a:buNone/>
              <a:defRPr sz="1800">
                <a:solidFill>
                  <a:schemeClr val="bg1">
                    <a:lumMod val="95000"/>
                  </a:schemeClr>
                </a:solidFill>
              </a:defRPr>
            </a:lvl1pPr>
          </a:lstStyle>
          <a:p>
            <a:pPr lvl="0"/>
            <a:r>
              <a:rPr lang="en-US" sz="2000" dirty="0"/>
              <a:t>answer</a:t>
            </a:r>
            <a:endParaRPr lang="en-AU" dirty="0"/>
          </a:p>
        </p:txBody>
      </p:sp>
      <p:sp>
        <p:nvSpPr>
          <p:cNvPr id="2" name="Subtitle 2">
            <a:extLst>
              <a:ext uri="{FF2B5EF4-FFF2-40B4-BE49-F238E27FC236}">
                <a16:creationId xmlns:a16="http://schemas.microsoft.com/office/drawing/2014/main" id="{31CCA867-34F8-FE66-C7B8-4A1DA1CF5845}"/>
              </a:ext>
            </a:extLst>
          </p:cNvPr>
          <p:cNvSpPr>
            <a:spLocks noGrp="1"/>
          </p:cNvSpPr>
          <p:nvPr>
            <p:ph type="subTitle" idx="1"/>
          </p:nvPr>
        </p:nvSpPr>
        <p:spPr>
          <a:xfrm>
            <a:off x="8117264" y="774664"/>
            <a:ext cx="3261674" cy="658944"/>
          </a:xfrm>
          <a:prstGeom prst="rect">
            <a:avLst/>
          </a:prstGeom>
        </p:spPr>
        <p:txBody>
          <a:bodyPr anchor="ctr">
            <a:normAutofit/>
          </a:bodyPr>
          <a:lstStyle>
            <a:lvl1pPr marL="0" indent="0" algn="ctr">
              <a:buNone/>
              <a:defRPr sz="2000" b="1">
                <a:solidFill>
                  <a:srgbClr val="00154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148211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93A3BC-AC94-0D22-4DA4-EC18E3D719BD}"/>
              </a:ext>
            </a:extLst>
          </p:cNvPr>
          <p:cNvSpPr>
            <a:spLocks noGrp="1"/>
          </p:cNvSpPr>
          <p:nvPr>
            <p:ph type="title"/>
          </p:nvPr>
        </p:nvSpPr>
        <p:spPr>
          <a:xfrm>
            <a:off x="715652" y="4654321"/>
            <a:ext cx="10515600" cy="1325563"/>
          </a:xfrm>
          <a:prstGeom prst="rect">
            <a:avLst/>
          </a:prstGeom>
        </p:spPr>
        <p:txBody>
          <a:bodyPr anchor="ctr">
            <a:normAutofit/>
          </a:bodyPr>
          <a:lstStyle>
            <a:lvl1pPr algn="ctr">
              <a:defRPr sz="4400" b="1"/>
            </a:lvl1pPr>
          </a:lstStyle>
          <a:p>
            <a:r>
              <a:rPr lang="en-US"/>
              <a:t>Click to edit Master title style</a:t>
            </a:r>
            <a:endParaRPr lang="en-AU"/>
          </a:p>
        </p:txBody>
      </p:sp>
    </p:spTree>
    <p:extLst>
      <p:ext uri="{BB962C8B-B14F-4D97-AF65-F5344CB8AC3E}">
        <p14:creationId xmlns:p14="http://schemas.microsoft.com/office/powerpoint/2010/main" val="3096942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93A3BC-AC94-0D22-4DA4-EC18E3D719BD}"/>
              </a:ext>
            </a:extLst>
          </p:cNvPr>
          <p:cNvSpPr>
            <a:spLocks noGrp="1"/>
          </p:cNvSpPr>
          <p:nvPr>
            <p:ph type="title"/>
          </p:nvPr>
        </p:nvSpPr>
        <p:spPr>
          <a:xfrm>
            <a:off x="715652" y="4654321"/>
            <a:ext cx="10515600" cy="1325563"/>
          </a:xfrm>
          <a:prstGeom prst="rect">
            <a:avLst/>
          </a:prstGeom>
        </p:spPr>
        <p:txBody>
          <a:bodyPr anchor="ctr">
            <a:normAutofit/>
          </a:bodyPr>
          <a:lstStyle>
            <a:lvl1pPr algn="ctr">
              <a:defRPr sz="4400" b="1"/>
            </a:lvl1pPr>
          </a:lstStyle>
          <a:p>
            <a:r>
              <a:rPr lang="en-US"/>
              <a:t>Click to edit Master title style</a:t>
            </a:r>
            <a:endParaRPr lang="en-AU"/>
          </a:p>
        </p:txBody>
      </p:sp>
    </p:spTree>
    <p:extLst>
      <p:ext uri="{BB962C8B-B14F-4D97-AF65-F5344CB8AC3E}">
        <p14:creationId xmlns:p14="http://schemas.microsoft.com/office/powerpoint/2010/main" val="3096942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6201915-BC85-8396-6FCE-C57DF85AA82A}"/>
              </a:ext>
            </a:extLst>
          </p:cNvPr>
          <p:cNvSpPr>
            <a:spLocks noGrp="1"/>
          </p:cNvSpPr>
          <p:nvPr>
            <p:ph type="title"/>
          </p:nvPr>
        </p:nvSpPr>
        <p:spPr>
          <a:xfrm>
            <a:off x="838200" y="2766218"/>
            <a:ext cx="10515600" cy="1325563"/>
          </a:xfrm>
          <a:prstGeom prst="rect">
            <a:avLst/>
          </a:prstGeom>
        </p:spPr>
        <p:txBody>
          <a:bodyPr anchor="ctr"/>
          <a:lstStyle>
            <a:lvl1pPr algn="ctr">
              <a:defRPr sz="4400" b="1"/>
            </a:lvl1pPr>
          </a:lstStyle>
          <a:p>
            <a:r>
              <a:rPr lang="en-US"/>
              <a:t>Click to edit Master title style</a:t>
            </a:r>
            <a:endParaRPr lang="en-AU"/>
          </a:p>
        </p:txBody>
      </p:sp>
    </p:spTree>
    <p:extLst>
      <p:ext uri="{BB962C8B-B14F-4D97-AF65-F5344CB8AC3E}">
        <p14:creationId xmlns:p14="http://schemas.microsoft.com/office/powerpoint/2010/main" val="999890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6201915-BC85-8396-6FCE-C57DF85AA82A}"/>
              </a:ext>
            </a:extLst>
          </p:cNvPr>
          <p:cNvSpPr>
            <a:spLocks noGrp="1"/>
          </p:cNvSpPr>
          <p:nvPr>
            <p:ph type="title"/>
          </p:nvPr>
        </p:nvSpPr>
        <p:spPr>
          <a:xfrm>
            <a:off x="838200" y="2766218"/>
            <a:ext cx="10515600" cy="1325563"/>
          </a:xfrm>
          <a:prstGeom prst="rect">
            <a:avLst/>
          </a:prstGeom>
        </p:spPr>
        <p:txBody>
          <a:bodyPr anchor="ctr"/>
          <a:lstStyle>
            <a:lvl1pPr algn="ctr">
              <a:defRPr sz="4400" b="1"/>
            </a:lvl1pPr>
          </a:lstStyle>
          <a:p>
            <a:r>
              <a:rPr lang="en-US"/>
              <a:t>Click to edit Master title style</a:t>
            </a:r>
            <a:endParaRPr lang="en-AU"/>
          </a:p>
        </p:txBody>
      </p:sp>
    </p:spTree>
    <p:extLst>
      <p:ext uri="{BB962C8B-B14F-4D97-AF65-F5344CB8AC3E}">
        <p14:creationId xmlns:p14="http://schemas.microsoft.com/office/powerpoint/2010/main" val="99989096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jpg"/></Relationships>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2" r:id="rId4"/>
    <p:sldLayoutId id="2147483663" r:id="rId5"/>
    <p:sldLayoutId id="2147483659" r:id="rId6"/>
    <p:sldLayoutId id="2147483660" r:id="rId7"/>
    <p:sldLayoutId id="2147483661" r:id="rId8"/>
    <p:sldLayoutId id="2147483651" r:id="rId9"/>
  </p:sldLayoutIdLst>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1548"/>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1548"/>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1548"/>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1548"/>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1548"/>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2" r:id="rId4"/>
    <p:sldLayoutId id="2147483663" r:id="rId5"/>
    <p:sldLayoutId id="2147483659" r:id="rId6"/>
    <p:sldLayoutId id="2147483660" r:id="rId7"/>
    <p:sldLayoutId id="2147483661" r:id="rId8"/>
    <p:sldLayoutId id="2147483651" r:id="rId9"/>
  </p:sldLayoutIdLst>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1548"/>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1548"/>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1548"/>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1548"/>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1548"/>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Digital Forensics Analysis and Validation. Virtual Machine Forensics, Live Acquisitions and Cloud Forensics.</a:t>
            </a:r>
          </a:p>
        </p:txBody>
      </p:sp>
      <p:sp>
        <p:nvSpPr>
          <p:cNvPr id="3" name="Subtitle 2"/>
          <p:cNvSpPr>
            <a:spLocks noGrp="1"/>
          </p:cNvSpPr>
          <p:nvPr>
            <p:ph type="subTitle" idx="1"/>
          </p:nvPr>
        </p:nvSpPr>
        <p:spPr/>
        <p:txBody>
          <a:bodyPr/>
          <a:lstStyle/>
          <a:p>
            <a:r>
              <a:t>Week 8, Lecture 1</a:t>
            </a:r>
          </a:p>
          <a:p>
            <a:r>
              <a:t>Digital Forensic | ICT312</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Validating Forensic Data</a:t>
            </a:r>
          </a:p>
        </p:txBody>
      </p:sp>
      <p:sp>
        <p:nvSpPr>
          <p:cNvPr id="3" name="Subtitle 2"/>
          <p:cNvSpPr>
            <a:spLocks noGrp="1"/>
          </p:cNvSpPr>
          <p:nvPr>
            <p:ph type="subTitle" idx="1"/>
          </p:nvPr>
        </p:nvSpPr>
        <p:spPr/>
        <p:txBody>
          <a:bodyPr/>
          <a:lstStyle/>
          <a:p>
            <a:r>
              <a:t>Validating with Hexadecimal Editors</a:t>
            </a:r>
          </a:p>
        </p:txBody>
      </p:sp>
      <p:sp>
        <p:nvSpPr>
          <p:cNvPr id="4" name="Content Placeholder 3"/>
          <p:cNvSpPr>
            <a:spLocks noGrp="1"/>
          </p:cNvSpPr>
          <p:nvPr>
            <p:ph idx="10" sz="quarter"/>
          </p:nvPr>
        </p:nvSpPr>
        <p:spPr/>
        <p:txBody>
          <a:bodyPr>
            <a:normAutofit/>
          </a:bodyPr>
          <a:lstStyle/>
          <a:p>
            <a:pPr>
              <a:defRPr sz="2000"/>
            </a:pPr>
            <a:r>
              <a:t>Use WinHex to compute MD5 hashes for files and sectors:</a:t>
            </a:r>
          </a:p>
          <a:p>
            <a:pPr>
              <a:defRPr sz="2000"/>
            </a:pPr>
            <a:r>
              <a:t>1. Open the target file (e.g., test_hex.docx) in WinHex.</a:t>
            </a:r>
          </a:p>
          <a:p>
            <a:pPr>
              <a:defRPr sz="2000"/>
            </a:pPr>
            <a:r>
              <a:t>2. Navigate to Tools &gt; Compute Hash &gt; MD5 (128 bit).</a:t>
            </a:r>
          </a:p>
          <a:p>
            <a:pPr>
              <a:defRPr sz="2000"/>
            </a:pPr>
            <a:r>
              <a:t>3. Copy the hash value and save it as a text file (e.g., test_hex_hashvalue.txt).</a:t>
            </a:r>
          </a:p>
          <a:p>
            <a:pPr>
              <a:defRPr sz="2000"/>
            </a:pPr>
            <a:r>
              <a:t>4. Repeat for sectors: select a 512-byte sector (e.g., from byte 00000000 to 1FF), then compute and save the hash.</a:t>
            </a:r>
          </a:p>
          <a:p>
            <a:pPr>
              <a:defRPr sz="2000"/>
            </a:pPr>
            <a:r>
              <a:t>5. Compare hash values to verify data integrity or detect file fragments.</a:t>
            </a:r>
          </a:p>
          <a:p>
            <a:pPr>
              <a:defRPr sz="2000"/>
            </a:pPr>
            <a:r>
              <a:t>6. Block-wise hashing: generate hashes for all sectors of a file to search for matching sectors on a suspect’s drive.</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Validating Forensic Data</a:t>
            </a:r>
          </a:p>
        </p:txBody>
      </p:sp>
      <p:sp>
        <p:nvSpPr>
          <p:cNvPr id="3" name="Subtitle 2"/>
          <p:cNvSpPr>
            <a:spLocks noGrp="1"/>
          </p:cNvSpPr>
          <p:nvPr>
            <p:ph type="subTitle" idx="1"/>
          </p:nvPr>
        </p:nvSpPr>
        <p:spPr/>
        <p:txBody>
          <a:bodyPr/>
          <a:lstStyle/>
          <a:p>
            <a:r>
              <a:t>Validating with Digital Forensics Tools</a:t>
            </a:r>
          </a:p>
        </p:txBody>
      </p:sp>
      <p:sp>
        <p:nvSpPr>
          <p:cNvPr id="4" name="Content Placeholder 3"/>
          <p:cNvSpPr>
            <a:spLocks noGrp="1"/>
          </p:cNvSpPr>
          <p:nvPr>
            <p:ph idx="10" sz="quarter"/>
          </p:nvPr>
        </p:nvSpPr>
        <p:spPr/>
        <p:txBody>
          <a:bodyPr>
            <a:normAutofit/>
          </a:bodyPr>
          <a:lstStyle/>
          <a:p>
            <a:pPr>
              <a:defRPr sz="2000"/>
            </a:pPr>
            <a:r>
              <a:t>Digital forensics tools like AccessData FTK Imager and Autopsy (E01 Verifier) generate MD5 and SHA-1 hash values for image acquisitions.</a:t>
            </a:r>
          </a:p>
          <a:p>
            <a:pPr>
              <a:defRPr sz="2000"/>
            </a:pPr>
            <a:r>
              <a:t>These hashes are embedded in formats like .E01 or .S01 and used to verify data integrity by comparing hashes from the image with those of the original data.</a:t>
            </a:r>
          </a:p>
          <a:p>
            <a:pPr>
              <a:defRPr sz="2000"/>
            </a:pPr>
            <a:r>
              <a:t>If hashes mismatch, it indicates potential data corruption, requiring the creation of a new forensic image or noting inaccuracies in the report.</a:t>
            </a:r>
          </a:p>
          <a:p>
            <a:pPr>
              <a:defRPr sz="2000"/>
            </a:pPr>
            <a:r>
              <a:t>Raw data acquisitions (e.g., dd images) lack built-in hash storage, so tools generate separate text files containing hash values and other metadata.</a:t>
            </a:r>
          </a:p>
          <a:p>
            <a:pPr>
              <a:defRPr sz="2000"/>
            </a:pPr>
            <a:r>
              <a:t>Activity: Use WinHex to compute MD5 hash of InChap09.dd, compare it with the original hash from InChap09.dd.txt, and document the result.</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Validating Forensic Data</a:t>
            </a:r>
          </a:p>
        </p:txBody>
      </p:sp>
      <p:sp>
        <p:nvSpPr>
          <p:cNvPr id="3" name="Content Placeholder 2"/>
          <p:cNvSpPr>
            <a:spLocks noGrp="1"/>
          </p:cNvSpPr>
          <p:nvPr>
            <p:ph idx="10" sz="quarter"/>
          </p:nvPr>
        </p:nvSpPr>
        <p:spPr/>
        <p:txBody>
          <a:bodyPr>
            <a:normAutofit/>
          </a:bodyPr>
          <a:lstStyle/>
          <a:p/>
          <a:p>
            <a:pPr>
              <a:defRPr b="1"/>
            </a:pPr>
            <a:r>
              <a:t>Why is it necessary to use advanced hexadecimal editors when validating forensic data?</a:t>
            </a:r>
          </a:p>
          <a:p>
            <a:pPr lvl="1"/>
            <a:r>
              <a:t>A) To create a visual representation of the data for easier analysis</a:t>
            </a:r>
          </a:p>
          <a:p>
            <a:pPr lvl="1"/>
            <a:r>
              <a:t>B) To ensure the integrity of the data by comparing hash values</a:t>
            </a:r>
          </a:p>
          <a:p>
            <a:pPr lvl="1"/>
            <a:r>
              <a:t>C) To bypass encryption and access restricted files</a:t>
            </a:r>
          </a:p>
          <a:p>
            <a:pPr lvl="1"/>
            <a:r>
              <a:t>D) To replace corrupted data with known good values</a:t>
            </a:r>
          </a:p>
        </p:txBody>
      </p:sp>
      <p:sp>
        <p:nvSpPr>
          <p:cNvPr id="4" name="Text Placeholder 3"/>
          <p:cNvSpPr>
            <a:spLocks noGrp="1"/>
          </p:cNvSpPr>
          <p:nvPr>
            <p:ph type="body" idx="11" sz="quarter"/>
          </p:nvPr>
        </p:nvSpPr>
        <p:spPr/>
        <p:txBody>
          <a:bodyPr/>
          <a:lstStyle/>
          <a:p/>
          <a:p>
            <a:r>
              <a:t> Answer: B - Advanced hexadecimal editors are used to ensure data integrity by comparing hash values, which confirms that the data has not been altered during the acquisition process. This is critical for maintaining the chain of custody and admissibility of evidence in court.</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Addressing Data-Hiding Techniques</a:t>
            </a:r>
          </a:p>
        </p:txBody>
      </p:sp>
      <p:sp>
        <p:nvSpPr>
          <p:cNvPr id="3" name="Subtitle 2"/>
          <p:cNvSpPr>
            <a:spLocks noGrp="1"/>
          </p:cNvSpPr>
          <p:nvPr>
            <p:ph type="subTitle" idx="1"/>
          </p:nvPr>
        </p:nvSpPr>
        <p:spPr/>
        <p:txBody>
          <a:bodyPr/>
          <a:lstStyle/>
          <a:p>
            <a:r>
              <a:t>Bit-Shifting Overview</a:t>
            </a:r>
          </a:p>
        </p:txBody>
      </p:sp>
      <p:sp>
        <p:nvSpPr>
          <p:cNvPr id="4" name="Content Placeholder 3"/>
          <p:cNvSpPr>
            <a:spLocks noGrp="1"/>
          </p:cNvSpPr>
          <p:nvPr>
            <p:ph idx="10" sz="quarter"/>
          </p:nvPr>
        </p:nvSpPr>
        <p:spPr/>
        <p:txBody>
          <a:bodyPr>
            <a:normAutofit/>
          </a:bodyPr>
          <a:lstStyle/>
          <a:p>
            <a:pPr>
              <a:defRPr sz="2000"/>
            </a:pPr>
            <a:r>
              <a:t>Bit-shifting is a technique used to alter binary data by shifting bits left or right, changing the byte values.</a:t>
            </a:r>
          </a:p>
          <a:p>
            <a:pPr>
              <a:defRPr sz="2000"/>
            </a:pPr>
            <a:r>
              <a:t>This process transforms readable data into binary-like executable code, making it difficult to analyze.</a:t>
            </a:r>
          </a:p>
          <a:p>
            <a:pPr>
              <a:defRPr sz="2000"/>
            </a:pPr>
            <a:r>
              <a:t>Applications include encryption, data hiding, and evading antivirus detection.</a:t>
            </a:r>
          </a:p>
          <a:p>
            <a:pPr>
              <a:defRPr sz="2000"/>
            </a:pPr>
            <a:r>
              <a:t>Tools like WinHex and Hex Workshop allow users to perform bit-shifting on files.</a:t>
            </a:r>
          </a:p>
          <a:p>
            <a:pPr>
              <a:defRPr sz="2000"/>
            </a:pPr>
            <a:r>
              <a:t>Bit-shifting can be reversed by shifting in the opposite direction (left to right or vice versa).</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Addressing Data-Hiding Techniques</a:t>
            </a:r>
          </a:p>
        </p:txBody>
      </p:sp>
      <p:sp>
        <p:nvSpPr>
          <p:cNvPr id="3" name="Subtitle 2"/>
          <p:cNvSpPr>
            <a:spLocks noGrp="1"/>
          </p:cNvSpPr>
          <p:nvPr>
            <p:ph type="subTitle" idx="1"/>
          </p:nvPr>
        </p:nvSpPr>
        <p:spPr/>
        <p:txBody>
          <a:bodyPr/>
          <a:lstStyle/>
          <a:p>
            <a:r>
              <a:t>Bit-Shifting in Data Manipulation</a:t>
            </a:r>
          </a:p>
        </p:txBody>
      </p:sp>
      <p:sp>
        <p:nvSpPr>
          <p:cNvPr id="4" name="Content Placeholder 3"/>
          <p:cNvSpPr>
            <a:spLocks noGrp="1"/>
          </p:cNvSpPr>
          <p:nvPr>
            <p:ph idx="10" sz="quarter"/>
          </p:nvPr>
        </p:nvSpPr>
        <p:spPr/>
        <p:txBody>
          <a:bodyPr>
            <a:normAutofit/>
          </a:bodyPr>
          <a:lstStyle/>
          <a:p>
            <a:pPr>
              <a:defRPr sz="2000"/>
            </a:pPr>
            <a:r>
              <a:t>Bit-shifting alters byte values by shifting bits left or right, converting readable data to binary-like code.</a:t>
            </a:r>
          </a:p>
          <a:p>
            <a:pPr>
              <a:defRPr sz="2000"/>
            </a:pPr>
            <a:r>
              <a:t>Tools like WinHex and Hex Workshop allow bit-shifting operations on entire files or specific data.</a:t>
            </a:r>
          </a:p>
          <a:p>
            <a:pPr>
              <a:defRPr sz="2000"/>
            </a:pPr>
            <a:r>
              <a:t>Steps to perform left shift: Open Bit_shift.txt in WinHex, select all data, use 'Left shift by 1 bit' option, save as Bit_shift_left.txt.</a:t>
            </a:r>
          </a:p>
          <a:p>
            <a:pPr>
              <a:defRPr sz="2000"/>
            </a:pPr>
            <a:r>
              <a:t>Steps to reverse the shift: Highlight data, use 'Right shift by 1 bit' option, save as Bit_shift_right.txt.</a:t>
            </a:r>
          </a:p>
          <a:p>
            <a:pPr>
              <a:defRPr sz="2000"/>
            </a:pPr>
            <a:r>
              <a:t>MD5 hash comparison confirms data integrity: Bit_shift.txt and Bit_shift_right.txt should have identical hashes.</a:t>
            </a:r>
          </a:p>
          <a:p>
            <a:pPr>
              <a:defRPr sz="2000"/>
            </a:pPr>
            <a:r>
              <a:t>Bit-shifting is used by malware to evade detection, but tools like WinHex enable manual inspection of malicious code.</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Addressing Data-Hiding Techniques</a:t>
            </a:r>
          </a:p>
        </p:txBody>
      </p:sp>
      <p:sp>
        <p:nvSpPr>
          <p:cNvPr id="3" name="Subtitle 2"/>
          <p:cNvSpPr>
            <a:spLocks noGrp="1"/>
          </p:cNvSpPr>
          <p:nvPr>
            <p:ph type="subTitle" idx="1"/>
          </p:nvPr>
        </p:nvSpPr>
        <p:spPr/>
        <p:txBody>
          <a:bodyPr/>
          <a:lstStyle/>
          <a:p>
            <a:r>
              <a:t>Understanding Steganalysis Methods</a:t>
            </a:r>
          </a:p>
        </p:txBody>
      </p:sp>
      <p:sp>
        <p:nvSpPr>
          <p:cNvPr id="4" name="Content Placeholder 3"/>
          <p:cNvSpPr>
            <a:spLocks noGrp="1"/>
          </p:cNvSpPr>
          <p:nvPr>
            <p:ph idx="10" sz="quarter"/>
          </p:nvPr>
        </p:nvSpPr>
        <p:spPr/>
        <p:txBody>
          <a:bodyPr>
            <a:normAutofit/>
          </a:bodyPr>
          <a:lstStyle/>
          <a:p>
            <a:pPr>
              <a:defRPr sz="2000"/>
            </a:pPr>
            <a:r>
              <a:t>Steganography: Cryptographic technique for embedding information in files to hide messages from casual observers.</a:t>
            </a:r>
          </a:p>
          <a:p>
            <a:pPr>
              <a:defRPr sz="2000"/>
            </a:pPr>
            <a:r>
              <a:t>Steganalysis: The practice of detecting and analyzing steganography files.</a:t>
            </a:r>
          </a:p>
          <a:p>
            <a:pPr>
              <a:defRPr sz="2000"/>
            </a:pPr>
            <a:r>
              <a:t>Digital Watermarking: Used to protect file ownership, with some being visible (e.g., copyright notices) and others invisible.</a:t>
            </a:r>
          </a:p>
          <a:p>
            <a:pPr>
              <a:defRPr sz="2000"/>
            </a:pPr>
            <a:r>
              <a:t>Invisible Watermarks: May result in identical file sizes and appearances but differ in hash values (MD5/SHA-1).</a:t>
            </a:r>
          </a:p>
          <a:p>
            <a:pPr>
              <a:defRPr sz="2000"/>
            </a:pPr>
            <a:r>
              <a:t>Steganography Tools: Often alter original files in size and clarity when inserting data into lossy graphics files.</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Addressing Data-Hiding Techniques</a:t>
            </a:r>
          </a:p>
        </p:txBody>
      </p:sp>
      <p:sp>
        <p:nvSpPr>
          <p:cNvPr id="3" name="Subtitle 2"/>
          <p:cNvSpPr>
            <a:spLocks noGrp="1"/>
          </p:cNvSpPr>
          <p:nvPr>
            <p:ph type="subTitle" idx="1"/>
          </p:nvPr>
        </p:nvSpPr>
        <p:spPr/>
        <p:txBody>
          <a:bodyPr/>
          <a:lstStyle/>
          <a:p>
            <a:r>
              <a:t>Recovering Passwords</a:t>
            </a:r>
          </a:p>
        </p:txBody>
      </p:sp>
      <p:sp>
        <p:nvSpPr>
          <p:cNvPr id="4" name="Content Placeholder 3"/>
          <p:cNvSpPr>
            <a:spLocks noGrp="1"/>
          </p:cNvSpPr>
          <p:nvPr>
            <p:ph idx="10" sz="quarter"/>
          </p:nvPr>
        </p:nvSpPr>
        <p:spPr/>
        <p:txBody>
          <a:bodyPr>
            <a:normAutofit/>
          </a:bodyPr>
          <a:lstStyle/>
          <a:p>
            <a:pPr>
              <a:defRPr sz="1800"/>
            </a:pPr>
            <a:r>
              <a:t>Password recovery is common in digital forensics analysis.</a:t>
            </a:r>
          </a:p>
          <a:p>
            <a:pPr>
              <a:defRPr sz="1800"/>
            </a:pPr>
            <a:r>
              <a:t>Tools like OSForensics, Last Bit, AccessData PRTK, ophcrack, John the Ripper, and Passware are used for password recovery.</a:t>
            </a:r>
          </a:p>
          <a:p>
            <a:pPr>
              <a:defRPr sz="1800"/>
            </a:pPr>
            <a:r>
              <a:t>These tools employ dictionary attacks, brute-force attacks, or hybrid attacks.</a:t>
            </a:r>
          </a:p>
          <a:p>
            <a:pPr>
              <a:defRPr sz="1800"/>
            </a:pPr>
            <a:r>
              <a:t>Dictionary attacks use common words from multiple languages.</a:t>
            </a:r>
          </a:p>
          <a:p>
            <a:pPr>
              <a:defRPr sz="1800"/>
            </a:pPr>
            <a:r>
              <a:t>Brute-force attacks try every possible character combination, which can be time-consuming for long passwords.</a:t>
            </a:r>
          </a:p>
          <a:p>
            <a:pPr>
              <a:defRPr sz="1800"/>
            </a:pPr>
            <a:r>
              <a:t>Hybrid attacks combine dictionary words with personal information (e.g., names, pets, schools).</a:t>
            </a:r>
          </a:p>
          <a:p>
            <a:pPr>
              <a:defRPr sz="1800"/>
            </a:pPr>
            <a:r>
              <a:t>Password storage methods like MD5 or SHA hashes require converting plaintext to hash values for brute-force attacks.</a:t>
            </a:r>
          </a:p>
          <a:p>
            <a:pPr>
              <a:defRPr sz="1800"/>
            </a:pPr>
            <a:r>
              <a:t>Rainbow tables provide precomputed hash values for faster password cracking.</a:t>
            </a:r>
          </a:p>
          <a:p>
            <a:pPr>
              <a:defRPr sz="1800"/>
            </a:pPr>
            <a:r>
              <a:t>Salting passwords adds extra bits before hashing to prevent rainbow table attacks.</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Addressing Data-Hiding Techniques</a:t>
            </a:r>
          </a:p>
        </p:txBody>
      </p:sp>
      <p:sp>
        <p:nvSpPr>
          <p:cNvPr id="3" name="Content Placeholder 2"/>
          <p:cNvSpPr>
            <a:spLocks noGrp="1"/>
          </p:cNvSpPr>
          <p:nvPr>
            <p:ph idx="10" sz="quarter"/>
          </p:nvPr>
        </p:nvSpPr>
        <p:spPr/>
        <p:txBody>
          <a:bodyPr>
            <a:normAutofit/>
          </a:bodyPr>
          <a:lstStyle/>
          <a:p/>
          <a:p>
            <a:pPr>
              <a:defRPr b="1"/>
            </a:pPr>
            <a:r>
              <a:t>Which of the following is a data-hiding technique that involves altering the file's structure to conceal information?</a:t>
            </a:r>
          </a:p>
          <a:p>
            <a:pPr lvl="1"/>
            <a:r>
              <a:t>A) Changing file extensions</a:t>
            </a:r>
          </a:p>
          <a:p>
            <a:pPr lvl="1"/>
            <a:r>
              <a:t>B) Setting file attributes to hidden</a:t>
            </a:r>
          </a:p>
          <a:p>
            <a:pPr lvl="1"/>
            <a:r>
              <a:t>C) Bit-shifting</a:t>
            </a:r>
          </a:p>
          <a:p>
            <a:pPr lvl="1"/>
            <a:r>
              <a:t>D) Using encryption</a:t>
            </a:r>
          </a:p>
        </p:txBody>
      </p:sp>
      <p:sp>
        <p:nvSpPr>
          <p:cNvPr id="4" name="Text Placeholder 3"/>
          <p:cNvSpPr>
            <a:spLocks noGrp="1"/>
          </p:cNvSpPr>
          <p:nvPr>
            <p:ph type="body" idx="11" sz="quarter"/>
          </p:nvPr>
        </p:nvSpPr>
        <p:spPr/>
        <p:txBody>
          <a:bodyPr/>
          <a:lstStyle/>
          <a:p/>
          <a:p>
            <a:r>
              <a:t> Answer: C - Bit-shifting is a data-hiding technique that alters the file's structure by shifting bits, which can conceal information within the file's data.</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Type 2 Hypervisors</a:t>
            </a:r>
          </a:p>
        </p:txBody>
      </p:sp>
      <p:sp>
        <p:nvSpPr>
          <p:cNvPr id="3" name="Subtitle 2"/>
          <p:cNvSpPr>
            <a:spLocks noGrp="1"/>
          </p:cNvSpPr>
          <p:nvPr>
            <p:ph type="subTitle" idx="1"/>
          </p:nvPr>
        </p:nvSpPr>
        <p:spPr/>
        <p:txBody>
          <a:bodyPr/>
          <a:lstStyle/>
          <a:p>
            <a:r>
              <a:t>VMware Workstation and Workstation Player</a:t>
            </a:r>
          </a:p>
        </p:txBody>
      </p:sp>
      <p:sp>
        <p:nvSpPr>
          <p:cNvPr id="4" name="Content Placeholder 3"/>
          <p:cNvSpPr>
            <a:spLocks noGrp="1"/>
          </p:cNvSpPr>
          <p:nvPr>
            <p:ph idx="10" sz="quarter"/>
          </p:nvPr>
        </p:nvSpPr>
        <p:spPr/>
        <p:txBody>
          <a:bodyPr>
            <a:normAutofit/>
          </a:bodyPr>
          <a:lstStyle/>
          <a:p>
            <a:pPr>
              <a:defRPr sz="1600"/>
            </a:pPr>
            <a:r>
              <a:t>VMware Workstation (www.vmware.com/products/workstation) is a solid workhorse with a trial version available.</a:t>
            </a:r>
          </a:p>
          <a:p>
            <a:pPr>
              <a:defRPr sz="1600"/>
            </a:pPr>
            <a:r>
              <a:t>Key Features:</a:t>
            </a:r>
          </a:p>
          <a:p>
            <a:pPr>
              <a:defRPr sz="1600"/>
            </a:pPr>
            <a:r>
              <a:t>  - Can be installed on almost any device, including tablets</a:t>
            </a:r>
          </a:p>
          <a:p>
            <a:pPr>
              <a:defRPr sz="1600"/>
            </a:pPr>
            <a:r>
              <a:t>  - Can install Microsoft Hyper-V Server on it</a:t>
            </a:r>
          </a:p>
          <a:p>
            <a:pPr>
              <a:defRPr sz="1600"/>
            </a:pPr>
            <a:r>
              <a:t>  - Can create encrypted VMs</a:t>
            </a:r>
          </a:p>
          <a:p>
            <a:pPr>
              <a:defRPr sz="1600"/>
            </a:pPr>
            <a:r>
              <a:t>  - Supports up to 16 CPUs, 8 TB of storage, and 20 virtual networks</a:t>
            </a:r>
          </a:p>
          <a:p>
            <a:pPr>
              <a:defRPr sz="1600"/>
            </a:pPr>
            <a:r>
              <a:t>Note: Most current hypervisors can encrypt VMs to send sensitive information to clients. They can also be used to send new or proprietary software for testing to clients.</a:t>
            </a:r>
          </a:p>
          <a:p>
            <a:pPr>
              <a:defRPr sz="1600"/>
            </a:pPr>
            <a:r>
              <a:t>VMware Player: Older versions could run only pre-created VMs; newer versions allow creation and running of VMs but not connecting to other devices.</a:t>
            </a:r>
          </a:p>
          <a:p>
            <a:pPr>
              <a:defRPr sz="1600"/>
            </a:pPr>
            <a:r>
              <a:t>Download from VMware website (www.vmware.com). Install VMware Tools for enhanced functionality (folder sharing, drag-and-drop).</a:t>
            </a:r>
          </a:p>
          <a:p>
            <a:pPr>
              <a:defRPr sz="1600"/>
            </a:pPr>
            <a:r>
              <a:t>File locations: Windows - default location shown in Figure 10-2; Linux - /var/lib/vmware/virtual machines directory.</a:t>
            </a:r>
          </a:p>
          <a:p>
            <a:pPr>
              <a:defRPr sz="1600"/>
            </a:pPr>
            <a:r>
              <a:t>VMware File Extensions (Table 10-1):</a:t>
            </a:r>
          </a:p>
          <a:p>
            <a:pPr>
              <a:defRPr sz="1600"/>
            </a:pPr>
            <a:r>
              <a:t>  - .vmx: Stores configuration files</a:t>
            </a:r>
          </a:p>
          <a:p>
            <a:pPr>
              <a:defRPr sz="1600"/>
            </a:pPr>
            <a:r>
              <a:t>  - .log: Contains logs of VM events</a:t>
            </a:r>
          </a:p>
          <a:p>
            <a:pPr>
              <a:defRPr sz="1600"/>
            </a:pPr>
            <a:r>
              <a:t>  - .nvram: Tracks VM BIOS state</a:t>
            </a:r>
          </a:p>
          <a:p>
            <a:pPr>
              <a:defRPr sz="1600"/>
            </a:pPr>
            <a:r>
              <a:t>  - .vmdk: Stores virtual hard drive contents</a:t>
            </a:r>
          </a:p>
          <a:p>
            <a:pPr>
              <a:defRPr sz="1600"/>
            </a:pPr>
            <a:r>
              <a:t>  - .vmem: Stores VM paging files (RAM)</a:t>
            </a:r>
          </a:p>
          <a:p>
            <a:pPr>
              <a:defRPr sz="1600"/>
            </a:pPr>
            <a:r>
              <a:t>  - .vmsd: Contains snapshot information</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An Overview of Virtual Machine Forensics</a:t>
            </a:r>
          </a:p>
        </p:txBody>
      </p:sp>
      <p:sp>
        <p:nvSpPr>
          <p:cNvPr id="3" name="Subtitle 2"/>
          <p:cNvSpPr>
            <a:spLocks noGrp="1"/>
          </p:cNvSpPr>
          <p:nvPr>
            <p:ph type="subTitle" idx="1"/>
          </p:nvPr>
        </p:nvSpPr>
        <p:spPr/>
        <p:txBody>
          <a:bodyPr/>
          <a:lstStyle/>
          <a:p>
            <a:r>
              <a:t>Conducting an Investigation with Type 2 Hypervisors</a:t>
            </a:r>
          </a:p>
        </p:txBody>
      </p:sp>
      <p:sp>
        <p:nvSpPr>
          <p:cNvPr id="4" name="Content Placeholder 3"/>
          <p:cNvSpPr>
            <a:spLocks noGrp="1"/>
          </p:cNvSpPr>
          <p:nvPr>
            <p:ph idx="10" sz="quarter"/>
          </p:nvPr>
        </p:nvSpPr>
        <p:spPr/>
        <p:txBody>
          <a:bodyPr>
            <a:normAutofit/>
          </a:bodyPr>
          <a:lstStyle/>
          <a:p>
            <a:pPr>
              <a:defRPr sz="2000"/>
            </a:pPr>
            <a:r>
              <a:t>Acquire forensic image of host computer and network logs</a:t>
            </a:r>
          </a:p>
          <a:p>
            <a:pPr>
              <a:defRPr sz="2000"/>
            </a:pPr>
            <a:r>
              <a:t>Link VM IP address to log files to determine accessed websites</a:t>
            </a:r>
          </a:p>
          <a:p>
            <a:pPr>
              <a:defRPr sz="2000"/>
            </a:pPr>
            <a:r>
              <a:t>Export VM files from Tables 10-1 and 10-2</a:t>
            </a:r>
          </a:p>
          <a:p>
            <a:pPr>
              <a:defRPr sz="2000"/>
            </a:pPr>
            <a:r>
              <a:t>Identify VM-related files in host directories (e.g., Users/Documents on Windows, /usr/bin/software-center on Linux)</a:t>
            </a:r>
          </a:p>
          <a:p>
            <a:pPr>
              <a:defRPr sz="2000"/>
            </a:pPr>
            <a:r>
              <a:t>Extract and examine log files for incident timeline and relevant information</a:t>
            </a:r>
          </a:p>
          <a:p>
            <a:pPr>
              <a:defRPr sz="2000"/>
            </a:pPr>
            <a:r>
              <a:t>Look for VM-specific file extensions in host Registry (e.g., from Tables 10-1 and 10-2)</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Today's Agenda</a:t>
            </a:r>
          </a:p>
        </p:txBody>
      </p:sp>
      <p:sp>
        <p:nvSpPr>
          <p:cNvPr id="3" name="Content Placeholder 2"/>
          <p:cNvSpPr>
            <a:spLocks noGrp="1"/>
          </p:cNvSpPr>
          <p:nvPr>
            <p:ph idx="10" sz="quarter"/>
          </p:nvPr>
        </p:nvSpPr>
        <p:spPr/>
        <p:txBody>
          <a:bodyPr>
            <a:normAutofit/>
          </a:bodyPr>
          <a:lstStyle/>
          <a:p>
            <a:pPr/>
            <a:r>
              <a:t>Determining What Data to Collect and Analyze</a:t>
            </a:r>
          </a:p>
          <a:p>
            <a:pPr/>
            <a:r>
              <a:t>Validating Forensic Data</a:t>
            </a:r>
          </a:p>
          <a:p>
            <a:pPr/>
            <a:r>
              <a:t>Addressing Data-Hiding Techniques</a:t>
            </a:r>
          </a:p>
          <a:p>
            <a:pPr/>
            <a:r>
              <a:t>An Overview of Virtual Machine Forensics</a:t>
            </a:r>
          </a:p>
          <a:p>
            <a:pPr/>
            <a:r>
              <a:t>Performing Live Acquisitions</a:t>
            </a:r>
          </a:p>
          <a:p>
            <a:pPr/>
            <a:r>
              <a:t>Network Forensics Overview</a:t>
            </a: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An Overview of Virtual Machine Forensics</a:t>
            </a:r>
          </a:p>
        </p:txBody>
      </p:sp>
      <p:sp>
        <p:nvSpPr>
          <p:cNvPr id="3" name="Subtitle 2"/>
          <p:cNvSpPr>
            <a:spLocks noGrp="1"/>
          </p:cNvSpPr>
          <p:nvPr>
            <p:ph type="subTitle" idx="1"/>
          </p:nvPr>
        </p:nvSpPr>
        <p:spPr/>
        <p:txBody>
          <a:bodyPr/>
          <a:lstStyle/>
          <a:p>
            <a:r>
              <a:t>Conducting an Investigation with Type 2 Hypervisors</a:t>
            </a:r>
          </a:p>
        </p:txBody>
      </p:sp>
      <p:sp>
        <p:nvSpPr>
          <p:cNvPr id="4" name="Content Placeholder 3"/>
          <p:cNvSpPr>
            <a:spLocks noGrp="1"/>
          </p:cNvSpPr>
          <p:nvPr>
            <p:ph idx="10" sz="quarter"/>
          </p:nvPr>
        </p:nvSpPr>
        <p:spPr/>
        <p:txBody>
          <a:bodyPr>
            <a:normAutofit/>
          </a:bodyPr>
          <a:lstStyle/>
          <a:p>
            <a:pPr>
              <a:defRPr sz="2000"/>
            </a:pPr>
            <a:r>
              <a:t>Search for VM-related files in specific directories:</a:t>
            </a:r>
          </a:p>
          <a:p>
            <a:pPr>
              <a:defRPr sz="2000"/>
            </a:pPr>
            <a:r>
              <a:t>  - Windows: Users/Documents folder or Registry keys (e.g., HKEY_CLASSES_ROOT for file extensions)</a:t>
            </a:r>
          </a:p>
          <a:p>
            <a:pPr>
              <a:defRPr sz="2000"/>
            </a:pPr>
            <a:r>
              <a:t>  - Linux: /usr/bin/software-center or other /usr directories</a:t>
            </a:r>
          </a:p>
          <a:p>
            <a:pPr>
              <a:defRPr sz="2000"/>
            </a:pPr>
            <a:r>
              <a:t>Examine log files for VM activity, including network access and timestamps</a:t>
            </a:r>
          </a:p>
          <a:p>
            <a:pPr>
              <a:defRPr sz="2000"/>
            </a:pPr>
            <a:r>
              <a:t>Look for virtual network adapters in system settings (e.g., Ethernet connections in Windows 10)</a:t>
            </a:r>
          </a:p>
          <a:p>
            <a:pPr>
              <a:defRPr sz="2000"/>
            </a:pPr>
            <a:r>
              <a:t>Use commands like ipconfig (Windows) or ifconfig (Linux) to identify network adapters</a:t>
            </a:r>
          </a:p>
          <a:p>
            <a:pPr>
              <a:defRPr sz="2000"/>
            </a:pPr>
            <a:r>
              <a:t>Check for USB drives that may host nested VMs or live VMs without host installation</a:t>
            </a:r>
          </a:p>
          <a:p>
            <a:pPr>
              <a:defRPr sz="2000"/>
            </a:pPr>
            <a:r>
              <a:t>Review system logs and Registry entries for USB attachment events</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An Overview of Virtual Machine Forensics</a:t>
            </a:r>
          </a:p>
        </p:txBody>
      </p:sp>
      <p:sp>
        <p:nvSpPr>
          <p:cNvPr id="3" name="Subtitle 2"/>
          <p:cNvSpPr>
            <a:spLocks noGrp="1"/>
          </p:cNvSpPr>
          <p:nvPr>
            <p:ph type="subTitle" idx="1"/>
          </p:nvPr>
        </p:nvSpPr>
        <p:spPr/>
        <p:txBody>
          <a:bodyPr/>
          <a:lstStyle/>
          <a:p>
            <a:r>
              <a:t>Conducting an Investigation with Type 2 Hypervisors</a:t>
            </a:r>
          </a:p>
        </p:txBody>
      </p:sp>
      <p:sp>
        <p:nvSpPr>
          <p:cNvPr id="4" name="Content Placeholder 3"/>
          <p:cNvSpPr>
            <a:spLocks noGrp="1"/>
          </p:cNvSpPr>
          <p:nvPr>
            <p:ph idx="10" sz="quarter"/>
          </p:nvPr>
        </p:nvSpPr>
        <p:spPr/>
        <p:txBody>
          <a:bodyPr>
            <a:normAutofit/>
          </a:bodyPr>
          <a:lstStyle/>
          <a:p>
            <a:pPr>
              <a:defRPr sz="2000"/>
            </a:pPr>
            <a:r>
              <a:t>Image the host machine to capture all relevant data.</a:t>
            </a:r>
          </a:p>
          <a:p>
            <a:pPr>
              <a:defRPr sz="2000"/>
            </a:pPr>
            <a:r>
              <a:t>Locate virtualization software and VM files using file extensions like .vmdk, .vmsd, .vmx, and nvram files.</a:t>
            </a:r>
          </a:p>
          <a:p>
            <a:pPr>
              <a:defRPr sz="2000"/>
            </a:pPr>
            <a:r>
              <a:t>Export associated VM files including log files, virtual adapters, and snapshots.</a:t>
            </a:r>
          </a:p>
          <a:p>
            <a:pPr>
              <a:defRPr sz="2000"/>
            </a:pPr>
            <a:r>
              <a:t>Record hash values of these files for integrity verification.</a:t>
            </a:r>
          </a:p>
          <a:p>
            <a:pPr>
              <a:defRPr sz="2000"/>
            </a:pPr>
            <a:r>
              <a:t>Use forensic tools to open VM files as image files or mount them as drives for analysis.</a:t>
            </a:r>
          </a:p>
          <a:p>
            <a:pPr>
              <a:defRPr sz="2000"/>
            </a:pPr>
            <a:r>
              <a:t>Perform live acquisitions to include snapshots, which capture the VM's state at specific moments.</a:t>
            </a:r>
          </a:p>
          <a:p>
            <a:pPr>
              <a:defRPr sz="2000"/>
            </a:pPr>
            <a:r>
              <a:t>Note: Snapshots only record changes, not full backups, so live acquisitions are crucial for comprehensive analysis.</a:t>
            </a: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An Overview of Virtual Machine Forensics</a:t>
            </a:r>
          </a:p>
        </p:txBody>
      </p:sp>
      <p:sp>
        <p:nvSpPr>
          <p:cNvPr id="3" name="Subtitle 2"/>
          <p:cNvSpPr>
            <a:spLocks noGrp="1"/>
          </p:cNvSpPr>
          <p:nvPr>
            <p:ph type="subTitle" idx="1"/>
          </p:nvPr>
        </p:nvSpPr>
        <p:spPr/>
        <p:txBody>
          <a:bodyPr/>
          <a:lstStyle/>
          <a:p>
            <a:r>
              <a:t>Conducting an Investigation with Type 2 Hypervisors</a:t>
            </a:r>
          </a:p>
        </p:txBody>
      </p:sp>
      <p:sp>
        <p:nvSpPr>
          <p:cNvPr id="4" name="Content Placeholder 3"/>
          <p:cNvSpPr>
            <a:spLocks noGrp="1"/>
          </p:cNvSpPr>
          <p:nvPr>
            <p:ph idx="10" sz="quarter"/>
          </p:nvPr>
        </p:nvSpPr>
        <p:spPr/>
        <p:txBody>
          <a:bodyPr>
            <a:normAutofit/>
          </a:bodyPr>
          <a:lstStyle/>
          <a:p>
            <a:pPr>
              <a:defRPr sz="2000"/>
            </a:pPr>
            <a:r>
              <a:t>Live acquisitions of VMs are often necessary because they include all snapshots.</a:t>
            </a:r>
          </a:p>
          <a:p>
            <a:pPr>
              <a:defRPr sz="2000"/>
            </a:pPr>
            <a:r>
              <a:t>A snapshot records the state of a VM at a particular moment but only captures changes in state, not a complete backup.</a:t>
            </a:r>
          </a:p>
          <a:p>
            <a:pPr>
              <a:defRPr sz="2000"/>
            </a:pPr>
            <a:r>
              <a:t>Many network administrators use snapshots for recovery in case of failed updates or installations.</a:t>
            </a:r>
          </a:p>
          <a:p>
            <a:pPr>
              <a:defRPr sz="2000"/>
            </a:pPr>
            <a:r>
              <a:t>When acquiring a VM image, snapshots may not be included depending on the software used.</a:t>
            </a:r>
          </a:p>
          <a:p>
            <a:pPr>
              <a:defRPr sz="2000"/>
            </a:pPr>
            <a:r>
              <a:t>Live acquisitions ensure that snapshots are incorporated into the forensic image.</a:t>
            </a:r>
          </a:p>
          <a:p>
            <a:pPr>
              <a:defRPr sz="2000"/>
            </a:pPr>
            <a:r>
              <a:t>This is important to capture all changes made to the VM after its creation.</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An Overview of Virtual Machine Forensics</a:t>
            </a:r>
          </a:p>
        </p:txBody>
      </p:sp>
      <p:sp>
        <p:nvSpPr>
          <p:cNvPr id="3" name="Subtitle 2"/>
          <p:cNvSpPr>
            <a:spLocks noGrp="1"/>
          </p:cNvSpPr>
          <p:nvPr>
            <p:ph type="subTitle" idx="1"/>
          </p:nvPr>
        </p:nvSpPr>
        <p:spPr/>
        <p:txBody>
          <a:bodyPr/>
          <a:lstStyle/>
          <a:p>
            <a:r>
              <a:t>Conducting an Investigation with Type 2 Hypervisors</a:t>
            </a:r>
          </a:p>
        </p:txBody>
      </p:sp>
      <p:sp>
        <p:nvSpPr>
          <p:cNvPr id="4" name="Content Placeholder 3"/>
          <p:cNvSpPr>
            <a:spLocks noGrp="1"/>
          </p:cNvSpPr>
          <p:nvPr>
            <p:ph idx="10" sz="quarter"/>
          </p:nvPr>
        </p:nvSpPr>
        <p:spPr/>
        <p:txBody>
          <a:bodyPr>
            <a:normAutofit/>
          </a:bodyPr>
          <a:lstStyle/>
          <a:p>
            <a:pPr>
              <a:defRPr sz="2000"/>
            </a:pPr>
            <a:r>
              <a:t>1. Image the host machine to preserve digital evidence.</a:t>
            </a:r>
          </a:p>
          <a:p>
            <a:pPr>
              <a:defRPr sz="2000"/>
            </a:pPr>
            <a:r>
              <a:t>2. Locate virtualization software and VMs using file extensions (e.g., .vmdk, .vmsd, .vmx) and network adapters.</a:t>
            </a:r>
          </a:p>
          <a:p>
            <a:pPr>
              <a:defRPr sz="2000"/>
            </a:pPr>
            <a:r>
              <a:t>3. Export VM-related files (logs, virtual adapters, snapshots) and record their hash values for integrity verification.</a:t>
            </a:r>
          </a:p>
          <a:p>
            <a:pPr>
              <a:defRPr sz="2000"/>
            </a:pPr>
            <a:r>
              <a:t>4. Open VM files in forensic software or mount them as drives for analysis.</a:t>
            </a:r>
          </a:p>
          <a:p>
            <a:pPr>
              <a:defRPr sz="2000"/>
            </a:pPr>
            <a:r>
              <a:t>5. Perform live acquisitions to capture snapshots, which record VM states at specific moments but not full backups.</a:t>
            </a:r>
          </a:p>
          <a:p>
            <a:pPr>
              <a:defRPr sz="2000"/>
            </a:pPr>
            <a:r>
              <a:t>6. Use tools like FTK Imager Lite and OSForensics to examine registry entries and file systems for VM evidence.</a:t>
            </a:r>
          </a:p>
          <a:p>
            <a:pPr>
              <a:defRPr sz="2000"/>
            </a:pPr>
            <a:r>
              <a:t>7. Follow documented procedures for imaging and analyzing VM files, ensuring all data is preserved for forensic review.</a:t>
            </a: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Conducting an Investigation with Type 2 Hypervisors</a:t>
            </a:r>
          </a:p>
        </p:txBody>
      </p:sp>
      <p:sp>
        <p:nvSpPr>
          <p:cNvPr id="3" name="Subtitle 2"/>
          <p:cNvSpPr>
            <a:spLocks noGrp="1"/>
          </p:cNvSpPr>
          <p:nvPr>
            <p:ph type="subTitle" idx="1"/>
          </p:nvPr>
        </p:nvSpPr>
        <p:spPr/>
        <p:txBody>
          <a:bodyPr/>
          <a:lstStyle/>
          <a:p>
            <a:r>
              <a:t>Other VM Examination Methods</a:t>
            </a:r>
          </a:p>
        </p:txBody>
      </p:sp>
      <p:sp>
        <p:nvSpPr>
          <p:cNvPr id="4" name="Content Placeholder 3"/>
          <p:cNvSpPr>
            <a:spLocks noGrp="1"/>
          </p:cNvSpPr>
          <p:nvPr>
            <p:ph idx="10" sz="quarter"/>
          </p:nvPr>
        </p:nvSpPr>
        <p:spPr/>
        <p:txBody>
          <a:bodyPr>
            <a:normAutofit/>
          </a:bodyPr>
          <a:lstStyle/>
          <a:p>
            <a:pPr>
              <a:defRPr sz="2200"/>
            </a:pPr>
            <a:r>
              <a:t>Forensics tools like FTK Imager, Magnet AXIOM, and OSForenss can mount VMs as external drives.</a:t>
            </a:r>
          </a:p>
          <a:p>
            <a:pPr>
              <a:defRPr sz="2200"/>
            </a:pPr>
            <a:r>
              <a:t>Mounting a VM as a drive allows it to behave like a physical computer, enabling standard static hard drive examination procedures.</a:t>
            </a:r>
          </a:p>
          <a:p>
            <a:pPr>
              <a:defRPr sz="2200"/>
            </a:pPr>
            <a:r>
              <a:t>Imaging the host machine allows retrieval and examination of log files and VM files (e.g., .vbox-prev, .vmdk) to determine VM usage.</a:t>
            </a:r>
          </a:p>
          <a:p>
            <a:pPr>
              <a:defRPr sz="2200"/>
            </a:pPr>
            <a:r>
              <a:t>This method is demonstrated in Hands-On Project 10-1.</a:t>
            </a: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Conducting an Investigation with Type 2 Hypervisors</a:t>
            </a:r>
          </a:p>
        </p:txBody>
      </p:sp>
      <p:sp>
        <p:nvSpPr>
          <p:cNvPr id="3" name="Subtitle 2"/>
          <p:cNvSpPr>
            <a:spLocks noGrp="1"/>
          </p:cNvSpPr>
          <p:nvPr>
            <p:ph type="subTitle" idx="1"/>
          </p:nvPr>
        </p:nvSpPr>
        <p:spPr/>
        <p:txBody>
          <a:bodyPr/>
          <a:lstStyle/>
          <a:p>
            <a:r>
              <a:t>Using VMs as Forensics Tools</a:t>
            </a:r>
          </a:p>
        </p:txBody>
      </p:sp>
      <p:sp>
        <p:nvSpPr>
          <p:cNvPr id="4" name="Content Placeholder 3"/>
          <p:cNvSpPr>
            <a:spLocks noGrp="1"/>
          </p:cNvSpPr>
          <p:nvPr>
            <p:ph idx="10" sz="quarter"/>
          </p:nvPr>
        </p:nvSpPr>
        <p:spPr/>
        <p:txBody>
          <a:bodyPr>
            <a:normAutofit/>
          </a:bodyPr>
          <a:lstStyle/>
          <a:p>
            <a:pPr>
              <a:defRPr sz="2200"/>
            </a:pPr>
            <a:r>
              <a:t>Prepare USB Drive: Format as NTFS with 8192 cluster size</a:t>
            </a:r>
          </a:p>
          <a:p>
            <a:pPr>
              <a:defRPr sz="2200"/>
            </a:pPr>
            <a:r>
              <a:t>Install Portable VirtualBox on USB Drive</a:t>
            </a:r>
          </a:p>
          <a:p>
            <a:pPr>
              <a:defRPr sz="2200"/>
            </a:pPr>
            <a:r>
              <a:t>Create Folder Structure: 'VirtualMachine VMs'</a:t>
            </a:r>
          </a:p>
          <a:p>
            <a:pPr>
              <a:defRPr sz="2200"/>
            </a:pPr>
            <a:r>
              <a:t>Configure VirtualBox Settings to Use USB Folder</a:t>
            </a:r>
          </a:p>
          <a:p>
            <a:pPr>
              <a:defRPr sz="2200"/>
            </a:pPr>
            <a:r>
              <a:t>Import SIFT VM Appliance</a:t>
            </a:r>
          </a:p>
          <a:p>
            <a:pPr>
              <a:defRPr sz="2200"/>
            </a:pPr>
            <a:r>
              <a:t>Manage VM Files: Delete Original Folder</a:t>
            </a:r>
          </a:p>
          <a:p>
            <a:pPr>
              <a:defRPr sz="2200"/>
            </a:pPr>
            <a:r>
              <a:t>Start SIFT VM and Access Forensics Tools</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An Overview of Virtual Machine Forensics</a:t>
            </a:r>
          </a:p>
        </p:txBody>
      </p:sp>
      <p:sp>
        <p:nvSpPr>
          <p:cNvPr id="3" name="Subtitle 2"/>
          <p:cNvSpPr>
            <a:spLocks noGrp="1"/>
          </p:cNvSpPr>
          <p:nvPr>
            <p:ph type="subTitle" idx="1"/>
          </p:nvPr>
        </p:nvSpPr>
        <p:spPr/>
        <p:txBody>
          <a:bodyPr/>
          <a:lstStyle/>
          <a:p>
            <a:r>
              <a:t>Working with Type 1 Hypervisors</a:t>
            </a:r>
          </a:p>
        </p:txBody>
      </p:sp>
      <p:sp>
        <p:nvSpPr>
          <p:cNvPr id="4" name="Content Placeholder 3"/>
          <p:cNvSpPr>
            <a:spLocks noGrp="1"/>
          </p:cNvSpPr>
          <p:nvPr>
            <p:ph idx="10" sz="quarter"/>
          </p:nvPr>
        </p:nvSpPr>
        <p:spPr/>
        <p:txBody>
          <a:bodyPr>
            <a:normAutofit/>
          </a:bodyPr>
          <a:lstStyle/>
          <a:p>
            <a:pPr>
              <a:defRPr sz="2000"/>
            </a:pPr>
            <a:r>
              <a:t>Type 1 hypervisors are installed directly on hardware, though they can be tested in VMs.</a:t>
            </a:r>
          </a:p>
          <a:p>
            <a:pPr>
              <a:defRPr sz="2000"/>
            </a:pPr>
            <a:r>
              <a:t>They are available in free, standard, and enterprise editions (e.g., VMware vSphere, Microsoft Hyper-V Server 2016, XenProject XenServer, IBM PowerVM).</a:t>
            </a:r>
          </a:p>
          <a:p>
            <a:pPr>
              <a:defRPr sz="2000"/>
            </a:pPr>
            <a:r>
              <a:t>Capabilities are limited by RAM, storage, and throughput.</a:t>
            </a:r>
          </a:p>
          <a:p>
            <a:pPr>
              <a:defRPr sz="2000"/>
            </a:pPr>
            <a:r>
              <a:t>Host multiple VMs (from a few to thousands, e.g., IBM PowerVM).</a:t>
            </a:r>
          </a:p>
          <a:p>
            <a:pPr>
              <a:defRPr sz="2000"/>
            </a:pPr>
            <a:r>
              <a:t>Common examples include VMware vSphere, Microsoft Hyper-V, XenServer, IBM PowerVM, and Parallels Desktop for Mac.</a:t>
            </a:r>
          </a:p>
          <a:p>
            <a:pPr>
              <a:defRPr sz="2000"/>
            </a:pPr>
            <a:r>
              <a:t>Training and management require expertise in virtual networks, IP addressing, hardware, and security.</a:t>
            </a: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An Overview of Virtual Machine Forensics</a:t>
            </a:r>
          </a:p>
        </p:txBody>
      </p:sp>
      <p:sp>
        <p:nvSpPr>
          <p:cNvPr id="3" name="Subtitle 2"/>
          <p:cNvSpPr>
            <a:spLocks noGrp="1"/>
          </p:cNvSpPr>
          <p:nvPr>
            <p:ph type="subTitle" idx="1"/>
          </p:nvPr>
        </p:nvSpPr>
        <p:spPr/>
        <p:txBody>
          <a:bodyPr/>
          <a:lstStyle/>
          <a:p>
            <a:r>
              <a:t>Working with Type 1 Hypervisors</a:t>
            </a:r>
          </a:p>
        </p:txBody>
      </p:sp>
      <p:sp>
        <p:nvSpPr>
          <p:cNvPr id="4" name="Content Placeholder 3"/>
          <p:cNvSpPr>
            <a:spLocks noGrp="1"/>
          </p:cNvSpPr>
          <p:nvPr>
            <p:ph idx="10" sz="quarter"/>
          </p:nvPr>
        </p:nvSpPr>
        <p:spPr/>
        <p:txBody>
          <a:bodyPr>
            <a:normAutofit/>
          </a:bodyPr>
          <a:lstStyle/>
          <a:p>
            <a:pPr>
              <a:defRPr sz="2000"/>
            </a:pPr>
            <a:r>
              <a:t>1. Start your Web browser and download the free ISO image for XenServer from https://xenserver.org/overview-xenserver-open-source-virtualization/download.html.</a:t>
            </a:r>
          </a:p>
          <a:p>
            <a:pPr>
              <a:defRPr sz="2000"/>
            </a:pPr>
            <a:r>
              <a:t>2. Launch VirtualBox and create a new virtual machine named 'XenServer'.</a:t>
            </a:r>
          </a:p>
          <a:p>
            <a:pPr>
              <a:defRPr sz="2000"/>
            </a:pPr>
            <a:r>
              <a:t>3. Configure the virtual machine with 2048 MB (or higher, around 25% of available RAM) memory and a 46 GB VMDK hard drive.</a:t>
            </a:r>
          </a:p>
          <a:p>
            <a:pPr>
              <a:defRPr sz="2000"/>
            </a:pPr>
            <a:r>
              <a:t>4. Set the CD/DVD drive to use the downloaded XenServer ISO image.</a:t>
            </a:r>
          </a:p>
          <a:p>
            <a:pPr>
              <a:defRPr sz="2000"/>
            </a:pPr>
            <a:r>
              <a:t>5. Start the virtual machine and follow the installation wizard to install XenServer.</a:t>
            </a:r>
          </a:p>
          <a:p>
            <a:pPr>
              <a:defRPr sz="2000"/>
            </a:pPr>
            <a:r>
              <a:t>6. Restart the system if prompted and verify the installation with Figure 10-14.</a:t>
            </a:r>
          </a:p>
          <a:p>
            <a:pPr>
              <a:defRPr sz="2000"/>
            </a:pPr>
            <a:r>
              <a:t>7. Power off the XenServer VM and exit VirtualBox.</a:t>
            </a: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An Overview of Virtual Machine Forensics</a:t>
            </a:r>
          </a:p>
        </p:txBody>
      </p:sp>
      <p:sp>
        <p:nvSpPr>
          <p:cNvPr id="3" name="Content Placeholder 2"/>
          <p:cNvSpPr>
            <a:spLocks noGrp="1"/>
          </p:cNvSpPr>
          <p:nvPr>
            <p:ph idx="10" sz="quarter"/>
          </p:nvPr>
        </p:nvSpPr>
        <p:spPr/>
        <p:txBody>
          <a:bodyPr>
            <a:normAutofit/>
          </a:bodyPr>
          <a:lstStyle/>
          <a:p/>
          <a:p>
            <a:pPr>
              <a:defRPr b="1"/>
            </a:pPr>
            <a:r>
              <a:t>Which of the following best describes the primary advantage of using type 1 hypervisors in a corporate environment?</a:t>
            </a:r>
          </a:p>
          <a:p>
            <a:pPr lvl="1"/>
            <a:r>
              <a:t>A) They allow users to run legacy software without modifying the host OS.</a:t>
            </a:r>
          </a:p>
          <a:p>
            <a:pPr lvl="1"/>
            <a:r>
              <a:t>B) They enable the hosting of thousands of VMs on a single physical host, reducing hardware costs.</a:t>
            </a:r>
          </a:p>
          <a:p>
            <a:pPr lvl="1"/>
            <a:r>
              <a:t>C) They provide a more user-friendly interface for managing virtual machines.</a:t>
            </a:r>
          </a:p>
          <a:p>
            <a:pPr lvl="1"/>
            <a:r>
              <a:t>D) They are easier to install and configure compared to type 2 hypervisors.</a:t>
            </a:r>
          </a:p>
        </p:txBody>
      </p:sp>
      <p:sp>
        <p:nvSpPr>
          <p:cNvPr id="4" name="Text Placeholder 3"/>
          <p:cNvSpPr>
            <a:spLocks noGrp="1"/>
          </p:cNvSpPr>
          <p:nvPr>
            <p:ph type="body" idx="11" sz="quarter"/>
          </p:nvPr>
        </p:nvSpPr>
        <p:spPr/>
        <p:txBody>
          <a:bodyPr/>
          <a:lstStyle/>
          <a:p/>
          <a:p>
            <a:r>
              <a:t> Answer: B - Type 1 hypervisors run directly on physical hardware, allowing for efficient resource utilization. This capability enables hosting thousands of VMs on a single host, significantly reducing hardware and operational costs for large-scale corporate environments.</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Performing Live Acquisitions</a:t>
            </a:r>
          </a:p>
        </p:txBody>
      </p:sp>
      <p:sp>
        <p:nvSpPr>
          <p:cNvPr id="3" name="Content Placeholder 2"/>
          <p:cNvSpPr>
            <a:spLocks noGrp="1"/>
          </p:cNvSpPr>
          <p:nvPr>
            <p:ph idx="10" sz="quarter"/>
          </p:nvPr>
        </p:nvSpPr>
        <p:spPr/>
        <p:txBody>
          <a:bodyPr>
            <a:normAutofit/>
          </a:bodyPr>
          <a:lstStyle/>
          <a:p>
            <a:pPr>
              <a:defRPr sz="1800"/>
            </a:pPr>
            <a:r>
              <a:t>Live acquisitions are critical for investigating active network intrusions, attacks, or unauthorized access.</a:t>
            </a:r>
          </a:p>
          <a:p>
            <a:pPr>
              <a:defRPr sz="1800"/>
            </a:pPr>
            <a:r>
              <a:t>They are necessary when evidence exists only in volatile memory (RAM) or running processes, which disappear after system shutdown.</a:t>
            </a:r>
          </a:p>
          <a:p>
            <a:pPr>
              <a:defRPr sz="1800"/>
            </a:pPr>
            <a:r>
              <a:t>Unlike traditional forensics, live acquisitions alter system state and cannot be reproduced, making them unique in digital investigations.</a:t>
            </a:r>
          </a:p>
          <a:p>
            <a:pPr>
              <a:defRPr sz="1800"/>
            </a:pPr>
            <a:r>
              <a:t>The order of volatility (OOV) determines how long data persists on a system: RAM (milliseconds) vs. hard drive data (years).</a:t>
            </a:r>
          </a:p>
          <a:p>
            <a:pPr>
              <a:defRPr sz="1800"/>
            </a:pPr>
            <a:r>
              <a:t>Live acquisitions require specialized tools like WindowsScope, Magnet AXIOM, and Malwarebytes Anti-Rootkit for memory and system analysis.</a:t>
            </a:r>
          </a:p>
          <a:p>
            <a:pPr>
              <a:defRPr sz="1800"/>
            </a:pPr>
            <a:r>
              <a:t>Forensically sound hash values must be generated to ensure data integrity during live acquisitions.</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Determining What Data to Collect and Analyze</a:t>
            </a:r>
          </a:p>
        </p:txBody>
      </p:sp>
      <p:sp>
        <p:nvSpPr>
          <p:cNvPr id="3" name="Subtitle 2"/>
          <p:cNvSpPr>
            <a:spLocks noGrp="1"/>
          </p:cNvSpPr>
          <p:nvPr>
            <p:ph type="subTitle" idx="1"/>
          </p:nvPr>
        </p:nvSpPr>
        <p:spPr/>
        <p:txBody>
          <a:bodyPr/>
          <a:lstStyle/>
          <a:p>
            <a:r>
              <a:t>Approaching Digital Forensics Cases</a:t>
            </a:r>
          </a:p>
        </p:txBody>
      </p:sp>
      <p:sp>
        <p:nvSpPr>
          <p:cNvPr id="4" name="Content Placeholder 3"/>
          <p:cNvSpPr>
            <a:spLocks noGrp="1"/>
          </p:cNvSpPr>
          <p:nvPr>
            <p:ph idx="10" sz="quarter"/>
          </p:nvPr>
        </p:nvSpPr>
        <p:spPr/>
        <p:txBody>
          <a:bodyPr>
            <a:normAutofit/>
          </a:bodyPr>
          <a:lstStyle/>
          <a:p>
            <a:pPr>
              <a:defRPr sz="2000"/>
            </a:pPr>
            <a:r>
              <a:t>Create an investigation plan defining goals, scope, materials, and tasks.</a:t>
            </a:r>
          </a:p>
          <a:p>
            <a:pPr>
              <a:defRPr sz="2000"/>
            </a:pPr>
            <a:r>
              <a:t>Determine the case type (internal, civil, criminal) to shape the approach.</a:t>
            </a:r>
          </a:p>
          <a:p>
            <a:pPr>
              <a:defRPr sz="2000"/>
            </a:pPr>
            <a:r>
              <a:t>Internal investigations may have easier access to records, while criminal cases require ISP and email service engagement.</a:t>
            </a:r>
          </a:p>
          <a:p>
            <a:pPr>
              <a:defRPr sz="2000"/>
            </a:pPr>
            <a:r>
              <a:t>For industrial espionage, ensure rules of use and privacy rights are in place, and consider surveillance, keyloggers, and remote drive acquisition.</a:t>
            </a:r>
          </a:p>
          <a:p>
            <a:pPr>
              <a:defRPr sz="2000"/>
            </a:pPr>
            <a:r>
              <a:t>Follow standard practices for media preparation, hardware inventory, and data acquisition methods.</a:t>
            </a: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Performing Live Acquisitions</a:t>
            </a:r>
          </a:p>
        </p:txBody>
      </p:sp>
      <p:sp>
        <p:nvSpPr>
          <p:cNvPr id="3" name="Content Placeholder 2"/>
          <p:cNvSpPr>
            <a:spLocks noGrp="1"/>
          </p:cNvSpPr>
          <p:nvPr>
            <p:ph idx="10" sz="quarter"/>
          </p:nvPr>
        </p:nvSpPr>
        <p:spPr/>
        <p:txBody>
          <a:bodyPr>
            <a:normAutofit/>
          </a:bodyPr>
          <a:lstStyle/>
          <a:p/>
          <a:p>
            <a:pPr>
              <a:defRPr b="1"/>
            </a:pPr>
            <a:r>
              <a:t>Which of the following is a key reason why live acquisitions are necessary in digital forensics?</a:t>
            </a:r>
          </a:p>
          <a:p>
            <a:pPr lvl="1"/>
            <a:r>
              <a:t>A) To ensure that all data is preserved in its original state, including volatile data.</a:t>
            </a:r>
          </a:p>
          <a:p>
            <a:pPr lvl="1"/>
            <a:r>
              <a:t>B) To create a static image of the hard drive for long-term storage.</a:t>
            </a:r>
          </a:p>
          <a:p>
            <a:pPr lvl="1"/>
            <a:r>
              <a:t>C) To prevent the loss of volatile data such as RAM contents and running processes.</a:t>
            </a:r>
          </a:p>
          <a:p>
            <a:pPr lvl="1"/>
            <a:r>
              <a:t>D) To avoid the need for network forensics tools during the investigation.</a:t>
            </a:r>
          </a:p>
        </p:txBody>
      </p:sp>
      <p:sp>
        <p:nvSpPr>
          <p:cNvPr id="4" name="Text Placeholder 3"/>
          <p:cNvSpPr>
            <a:spLocks noGrp="1"/>
          </p:cNvSpPr>
          <p:nvPr>
            <p:ph type="body" idx="11" sz="quarter"/>
          </p:nvPr>
        </p:nvSpPr>
        <p:spPr/>
        <p:txBody>
          <a:bodyPr/>
          <a:lstStyle/>
          <a:p/>
          <a:p>
            <a:r>
              <a:t> Answer: C - Live acquisitions are necessary to capture volatile data like RAM and running processes, which can be lost if the system is powered off. This data is crucial for investigating active intrusions or malware that may not persist on the hard drive.</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Network Forensics Overview</a:t>
            </a:r>
          </a:p>
        </p:txBody>
      </p:sp>
      <p:sp>
        <p:nvSpPr>
          <p:cNvPr id="3" name="Subtitle 2"/>
          <p:cNvSpPr>
            <a:spLocks noGrp="1"/>
          </p:cNvSpPr>
          <p:nvPr>
            <p:ph type="subTitle" idx="1"/>
          </p:nvPr>
        </p:nvSpPr>
        <p:spPr/>
        <p:txBody>
          <a:bodyPr/>
          <a:lstStyle/>
          <a:p>
            <a:r>
              <a:t>Securing a Network</a:t>
            </a:r>
          </a:p>
        </p:txBody>
      </p:sp>
      <p:sp>
        <p:nvSpPr>
          <p:cNvPr id="4" name="Content Placeholder 3"/>
          <p:cNvSpPr>
            <a:spLocks noGrp="1"/>
          </p:cNvSpPr>
          <p:nvPr>
            <p:ph idx="10" sz="quarter"/>
          </p:nvPr>
        </p:nvSpPr>
        <p:spPr/>
        <p:txBody>
          <a:bodyPr>
            <a:normAutofit/>
          </a:bodyPr>
          <a:lstStyle/>
          <a:p>
            <a:pPr>
              <a:defRPr sz="2000"/>
            </a:pPr>
            <a:r>
              <a:t>Network forensics is used to investigate security breaches but should be complemented by proactive network hardening.</a:t>
            </a:r>
          </a:p>
          <a:p>
            <a:pPr>
              <a:defRPr sz="2000"/>
            </a:pPr>
            <a:r>
              <a:t>Network hardening involves tasks like applying patches and implementing layered defense strategies.</a:t>
            </a:r>
          </a:p>
          <a:p>
            <a:pPr>
              <a:defRPr sz="2000"/>
            </a:pPr>
            <a:r>
              <a:t>Defense in Depth (DiD) is a layered approach developed by the NSA, focusing on three modes of protection: People, Technology, and Operations.</a:t>
            </a:r>
          </a:p>
          <a:p>
            <a:pPr>
              <a:defRPr sz="2000"/>
            </a:pPr>
            <a:r>
              <a:t>People: Organizations must hire qualified staff, provide training, and ensure physical/personnel security.</a:t>
            </a:r>
          </a:p>
          <a:p>
            <a:pPr>
              <a:defRPr sz="2000"/>
            </a:pPr>
            <a:r>
              <a:t>Technology: Strong architecture, tools like IDS and firewalls, regular testing, and incident response systems.</a:t>
            </a:r>
          </a:p>
          <a:p>
            <a:pPr>
              <a:defRPr sz="2000"/>
            </a:pPr>
            <a:r>
              <a:t>Operations: Regular updates, monitoring, disaster recovery, and risk assessments.</a:t>
            </a: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Network Forensics Overview</a:t>
            </a:r>
          </a:p>
        </p:txBody>
      </p:sp>
      <p:sp>
        <p:nvSpPr>
          <p:cNvPr id="3" name="Subtitle 2"/>
          <p:cNvSpPr>
            <a:spLocks noGrp="1"/>
          </p:cNvSpPr>
          <p:nvPr>
            <p:ph type="subTitle" idx="1"/>
          </p:nvPr>
        </p:nvSpPr>
        <p:spPr/>
        <p:txBody>
          <a:bodyPr/>
          <a:lstStyle/>
          <a:p>
            <a:r>
              <a:t>Developing Procedures for Network Forensics</a:t>
            </a:r>
          </a:p>
        </p:txBody>
      </p:sp>
      <p:sp>
        <p:nvSpPr>
          <p:cNvPr id="4" name="Content Placeholder 3"/>
          <p:cNvSpPr>
            <a:spLocks noGrp="1"/>
          </p:cNvSpPr>
          <p:nvPr>
            <p:ph idx="10" sz="quarter"/>
          </p:nvPr>
        </p:nvSpPr>
        <p:spPr/>
        <p:txBody>
          <a:bodyPr>
            <a:normAutofit/>
          </a:bodyPr>
          <a:lstStyle/>
          <a:p>
            <a:pPr>
              <a:defRPr sz="2000"/>
            </a:pPr>
            <a:r>
              <a:t>Establish relationship with network administrators and technicians to collect log files and forensic images.</a:t>
            </a:r>
          </a:p>
          <a:p>
            <a:pPr>
              <a:defRPr sz="2000"/>
            </a:pPr>
            <a:r>
              <a:t>Use standard installation image for systems with MD5 and SHA-1 hash values of all application and OS files.</a:t>
            </a:r>
          </a:p>
          <a:p>
            <a:pPr>
              <a:defRPr sz="2000"/>
            </a:pPr>
            <a:r>
              <a:t>Fix vulnerabilities post-intrusion to prevent further attacks.</a:t>
            </a:r>
          </a:p>
          <a:p>
            <a:pPr>
              <a:defRPr sz="2000"/>
            </a:pPr>
            <a:r>
              <a:t>Retrieve volatile data (RAM, running processes) via live acquisition before system shutdown.</a:t>
            </a:r>
          </a:p>
          <a:p>
            <a:pPr>
              <a:defRPr sz="2000"/>
            </a:pPr>
            <a:r>
              <a:t>Acquire compromised drive and create forensic image for analysis.</a:t>
            </a:r>
          </a:p>
          <a:p>
            <a:pPr>
              <a:defRPr sz="2000"/>
            </a:pPr>
            <a:r>
              <a:t>Compare forensic image with original installation image to detect file changes.</a:t>
            </a:r>
          </a:p>
          <a:p>
            <a:pPr>
              <a:defRPr sz="2000"/>
            </a:pPr>
            <a:r>
              <a:t>Restore image to physical drive to analyze malware behavior (e.g., rootkits, Trojans).</a:t>
            </a: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Developing Procedures for Network Forensics</a:t>
            </a:r>
          </a:p>
        </p:txBody>
      </p:sp>
      <p:sp>
        <p:nvSpPr>
          <p:cNvPr id="3" name="Subtitle 2"/>
          <p:cNvSpPr>
            <a:spLocks noGrp="1"/>
          </p:cNvSpPr>
          <p:nvPr>
            <p:ph type="subTitle" idx="1"/>
          </p:nvPr>
        </p:nvSpPr>
        <p:spPr/>
        <p:txBody>
          <a:bodyPr/>
          <a:lstStyle/>
          <a:p>
            <a:r>
              <a:t>Using Packet Analyzers</a:t>
            </a:r>
          </a:p>
        </p:txBody>
      </p:sp>
      <p:sp>
        <p:nvSpPr>
          <p:cNvPr id="4" name="Content Placeholder 3"/>
          <p:cNvSpPr>
            <a:spLocks noGrp="1"/>
          </p:cNvSpPr>
          <p:nvPr>
            <p:ph idx="10" sz="quarter"/>
          </p:nvPr>
        </p:nvSpPr>
        <p:spPr/>
        <p:txBody>
          <a:bodyPr>
            <a:normAutofit/>
          </a:bodyPr>
          <a:lstStyle/>
          <a:p>
            <a:pPr>
              <a:defRPr sz="1800"/>
            </a:pPr>
            <a:r>
              <a:t>Packet analyzers are devices or software used to examine network traffic on TCP/IP networks by analyzing packets.</a:t>
            </a:r>
          </a:p>
          <a:p>
            <a:pPr>
              <a:defRPr sz="1800"/>
            </a:pPr>
            <a:r>
              <a:t>They operate primarily at Layer 2 or 3 of the OSI model, though higher layers may require custom software.</a:t>
            </a:r>
          </a:p>
          <a:p>
            <a:pPr>
              <a:defRPr sz="1800"/>
            </a:pPr>
            <a:r>
              <a:t>Key functions include packet capture, analysis, and handling both tasks.</a:t>
            </a:r>
          </a:p>
          <a:p>
            <a:pPr>
              <a:defRPr sz="1800"/>
            </a:pPr>
            <a:r>
              <a:t>Used by network administrators for security and performance monitoring, but also exploited by attackers for covert information gathering.</a:t>
            </a:r>
          </a:p>
          <a:p>
            <a:pPr>
              <a:defRPr sz="1800"/>
            </a:pPr>
            <a:r>
              <a:t>Compliance with federal laws on digital evidence requires strict policies on tool usage.</a:t>
            </a:r>
          </a:p>
          <a:p>
            <a:pPr>
              <a:defRPr sz="1800"/>
            </a:pPr>
            <a:r>
              <a:t>Tools like tcpdump, Wireshark, and Libpcap/Winpcap support packet capture and analysis in various operating systems.</a:t>
            </a:r>
          </a:p>
          <a:p>
            <a:pPr>
              <a:defRPr sz="1800"/>
            </a:pPr>
            <a:r>
              <a:t>Integration between tools is possible through common formats like Pcap, enabling workflows such as capture with tcpdump and analysis in Wireshand.</a:t>
            </a: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Network Forensics Overview</a:t>
            </a:r>
          </a:p>
        </p:txBody>
      </p:sp>
      <p:sp>
        <p:nvSpPr>
          <p:cNvPr id="3" name="Content Placeholder 2"/>
          <p:cNvSpPr>
            <a:spLocks noGrp="1"/>
          </p:cNvSpPr>
          <p:nvPr>
            <p:ph idx="10" sz="quarter"/>
          </p:nvPr>
        </p:nvSpPr>
        <p:spPr/>
        <p:txBody>
          <a:bodyPr>
            <a:normAutofit/>
          </a:bodyPr>
          <a:lstStyle/>
          <a:p/>
          <a:p>
            <a:pPr>
              <a:defRPr b="1"/>
            </a:pPr>
            <a:r>
              <a:t>Which of the following best describes the primary purpose of network forensics?</a:t>
            </a:r>
          </a:p>
          <a:p>
            <a:pPr lvl="1"/>
            <a:r>
              <a:t>A) To monitor and manage network bandwidth usage</a:t>
            </a:r>
          </a:p>
          <a:p>
            <a:pPr lvl="1"/>
            <a:r>
              <a:t>B) To analyze network traffic and determine the cause of security incidents</a:t>
            </a:r>
          </a:p>
          <a:p>
            <a:pPr lvl="1"/>
            <a:r>
              <a:t>C) To prevent unauthorized access to network resources</a:t>
            </a:r>
          </a:p>
          <a:p>
            <a:pPr lvl="1"/>
            <a:r>
              <a:t>D) To design and implement network security protocols</a:t>
            </a:r>
          </a:p>
        </p:txBody>
      </p:sp>
      <p:sp>
        <p:nvSpPr>
          <p:cNvPr id="4" name="Text Placeholder 3"/>
          <p:cNvSpPr>
            <a:spLocks noGrp="1"/>
          </p:cNvSpPr>
          <p:nvPr>
            <p:ph type="body" idx="11" sz="quarter"/>
          </p:nvPr>
        </p:nvSpPr>
        <p:spPr/>
        <p:txBody>
          <a:bodyPr/>
          <a:lstStyle/>
          <a:p/>
          <a:p>
            <a:r>
              <a:t> Answer: B - Network forensics focuses on analyzing raw network data and tracking traffic to understand how security incidents occur, such as attacks or unusual activity. This aligns with option B.</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Summary &amp; Key Takeaways</a:t>
            </a:r>
          </a:p>
        </p:txBody>
      </p:sp>
      <p:sp>
        <p:nvSpPr>
          <p:cNvPr id="3" name="Content Placeholder 2"/>
          <p:cNvSpPr>
            <a:spLocks noGrp="1"/>
          </p:cNvSpPr>
          <p:nvPr>
            <p:ph idx="10" sz="quarter"/>
          </p:nvPr>
        </p:nvSpPr>
        <p:spPr/>
        <p:txBody>
          <a:bodyPr>
            <a:normAutofit/>
          </a:bodyPr>
          <a:lstStyle/>
          <a:p>
            <a:pPr/>
            <a:r>
              <a:t>Virtualization (Type 1 and Type 2) is essential for network security, enabling isolation, resource management, and forensic analysis of compromised systems.</a:t>
            </a:r>
          </a:p>
          <a:p>
            <a:pPr/>
            <a:r>
              <a:t>Live acquisitions are critical for preserving volatile data like RAM and running processes, which are vital for investigating active intrusions or malware.</a:t>
            </a:r>
          </a:p>
          <a:p>
            <a:pPr/>
            <a:r>
              <a:t>Network forensics involves analyzing network traffic to trace security incidents, requiring tools like packet analyzers (Wireshark, tcpdump) and adherence to legal compliance.</a:t>
            </a:r>
          </a:p>
          <a:p>
            <a:pPr/>
            <a:r>
              <a:t>Defense in Depth (DiD) combines people, technology, and operations to secure networks, emphasizing layered protection and proactive hardening strategies.</a:t>
            </a:r>
          </a:p>
          <a:p>
            <a:pPr/>
            <a:r>
              <a:t>Forensic procedures include acquiring and analyzing system images, detecting file changes, and restoring malware for behavioral analysis to support incident response.</a:t>
            </a: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Questions?</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Determining What Data to Collect and Analyze</a:t>
            </a:r>
          </a:p>
        </p:txBody>
      </p:sp>
      <p:sp>
        <p:nvSpPr>
          <p:cNvPr id="3" name="Subtitle 2"/>
          <p:cNvSpPr>
            <a:spLocks noGrp="1"/>
          </p:cNvSpPr>
          <p:nvPr>
            <p:ph type="subTitle" idx="1"/>
          </p:nvPr>
        </p:nvSpPr>
        <p:spPr/>
        <p:txBody>
          <a:bodyPr/>
          <a:lstStyle/>
          <a:p>
            <a:r>
              <a:t>Approaching Digital Forensics Cases</a:t>
            </a:r>
          </a:p>
        </p:txBody>
      </p:sp>
      <p:sp>
        <p:nvSpPr>
          <p:cNvPr id="4" name="Content Placeholder 3"/>
          <p:cNvSpPr>
            <a:spLocks noGrp="1"/>
          </p:cNvSpPr>
          <p:nvPr>
            <p:ph idx="10" sz="quarter"/>
          </p:nvPr>
        </p:nvSpPr>
        <p:spPr/>
        <p:txBody>
          <a:bodyPr>
            <a:normAutofit/>
          </a:bodyPr>
          <a:lstStyle/>
          <a:p>
            <a:pPr>
              <a:defRPr sz="1600"/>
            </a:pPr>
            <a:r>
              <a:t>1. Use recently wiped media (reformatted and virus-checked) for target drives. Tools like X-Ways Security, PDWipe, or SecureClean can be used for wiping. For Windows systems, use Linux Live CD with dd command (sudo dd if=/dev/zero of=/dev/sdb) to wipe drives.</a:t>
            </a:r>
          </a:p>
          <a:p>
            <a:pPr>
              <a:defRPr sz="1600"/>
            </a:pPr>
            <a:r>
              <a:t>2. Inventory hardware on the suspect’s computer, noting its condition upon seizure. Document all physical components as part of evidence acquisition.</a:t>
            </a:r>
          </a:p>
          <a:p>
            <a:pPr>
              <a:defRPr sz="1600"/>
            </a:pPr>
            <a:r>
              <a:t>3. For static acquisitions, remove the original drive and check CMOS date/time values.</a:t>
            </a:r>
          </a:p>
          <a:p>
            <a:pPr>
              <a:defRPr sz="1600"/>
            </a:pPr>
            <a:r>
              <a:t>4. Record data acquisition methods (e.g., bit-stream image creation) and use tools that generate MD5 or SHA-1 hashes for validation.</a:t>
            </a:r>
          </a:p>
          <a:p>
            <a:pPr>
              <a:defRPr sz="1600"/>
            </a:pPr>
            <a:r>
              <a:t>5. Process drive contents methodically, starting from the root directory, unless restricted by a search warrant or discovery demand.</a:t>
            </a:r>
          </a:p>
          <a:p>
            <a:pPr>
              <a:defRPr sz="1600"/>
            </a:pPr>
            <a:r>
              <a:t>6. Examine all data files in folders, with exceptions for cases with defined scope (e.g., warrants).</a:t>
            </a:r>
          </a:p>
          <a:p>
            <a:pPr>
              <a:defRPr sz="1600"/>
            </a:pPr>
            <a:r>
              <a:t>7. Recover password-protected files using tools like OSForensics Password Recovery, PRTK, or Passware Kit Enterprise.</a:t>
            </a:r>
          </a:p>
          <a:p>
            <a:pPr>
              <a:defRPr sz="1600"/>
            </a:pPr>
            <a:r>
              <a:t>8. Identify unknown executable files, check system folders for anomalies, and analyze file functionality if necessary.</a:t>
            </a:r>
          </a:p>
          <a:p>
            <a:pPr>
              <a:defRPr sz="1600"/>
            </a:pPr>
            <a:r>
              <a:t>9. Maintain strict control over evidence and document all findings throughout the investigation.</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Determining What Data to Collect and Analyze</a:t>
            </a:r>
          </a:p>
        </p:txBody>
      </p:sp>
      <p:sp>
        <p:nvSpPr>
          <p:cNvPr id="3" name="Subtitle 2"/>
          <p:cNvSpPr>
            <a:spLocks noGrp="1"/>
          </p:cNvSpPr>
          <p:nvPr>
            <p:ph type="subTitle" idx="1"/>
          </p:nvPr>
        </p:nvSpPr>
        <p:spPr/>
        <p:txBody>
          <a:bodyPr/>
          <a:lstStyle/>
          <a:p>
            <a:r>
              <a:t>Using Autopsy to Validate Data</a:t>
            </a:r>
          </a:p>
        </p:txBody>
      </p:sp>
      <p:sp>
        <p:nvSpPr>
          <p:cNvPr id="4" name="Content Placeholder 3"/>
          <p:cNvSpPr>
            <a:spLocks noGrp="1"/>
          </p:cNvSpPr>
          <p:nvPr>
            <p:ph idx="10" sz="quarter"/>
          </p:nvPr>
        </p:nvSpPr>
        <p:spPr/>
        <p:txBody>
          <a:bodyPr>
            <a:normAutofit/>
          </a:bodyPr>
          <a:lstStyle/>
          <a:p>
            <a:pPr>
              <a:defRPr sz="2200"/>
            </a:pPr>
            <a:r>
              <a:t>Windows File Systems: Microsoft FAT, NTFS, ExFAT, UFS1, UFS2</a:t>
            </a:r>
          </a:p>
          <a:p>
            <a:pPr>
              <a:defRPr sz="2200"/>
            </a:pPr>
            <a:r>
              <a:t>ISO 9660 and YAFFS2</a:t>
            </a:r>
          </a:p>
          <a:p>
            <a:pPr>
              <a:defRPr sz="2200"/>
            </a:pPr>
            <a:r>
              <a:t>Mac HFS+ and HFSX</a:t>
            </a:r>
          </a:p>
          <a:p>
            <a:pPr>
              <a:defRPr sz="2200"/>
            </a:pPr>
            <a:r>
              <a:t>Linux Ext2fs, Ext3fs, and Ext4fs</a:t>
            </a:r>
          </a:p>
          <a:p>
            <a:pPr>
              <a:defRPr sz="2200"/>
            </a:pPr>
            <a:r>
              <a:t>Data Sources: Image files from other vendors</a:t>
            </a:r>
          </a:p>
          <a:p>
            <a:pPr>
              <a:defRPr sz="2200"/>
            </a:pPr>
            <a:r>
              <a:t>Supported Formats: raw, Expert Witness, virtual machine image files (.vdi and .vhd)</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Determining What Data to Collect and Analyze</a:t>
            </a:r>
          </a:p>
        </p:txBody>
      </p:sp>
      <p:sp>
        <p:nvSpPr>
          <p:cNvPr id="3" name="Subtitle 2"/>
          <p:cNvSpPr>
            <a:spLocks noGrp="1"/>
          </p:cNvSpPr>
          <p:nvPr>
            <p:ph type="subTitle" idx="1"/>
          </p:nvPr>
        </p:nvSpPr>
        <p:spPr/>
        <p:txBody>
          <a:bodyPr/>
          <a:lstStyle/>
          <a:p>
            <a:r>
              <a:t>Collecting Hash Values in Autopsy</a:t>
            </a:r>
          </a:p>
        </p:txBody>
      </p:sp>
      <p:sp>
        <p:nvSpPr>
          <p:cNvPr id="4" name="Content Placeholder 3"/>
          <p:cNvSpPr>
            <a:spLocks noGrp="1"/>
          </p:cNvSpPr>
          <p:nvPr>
            <p:ph idx="10" sz="quarter"/>
          </p:nvPr>
        </p:nvSpPr>
        <p:spPr/>
        <p:txBody>
          <a:bodyPr>
            <a:normAutofit/>
          </a:bodyPr>
          <a:lstStyle/>
          <a:p>
            <a:pPr>
              <a:defRPr sz="2000"/>
            </a:pPr>
            <a:r>
              <a:t>1. Uncompress the image file InChap09.dd using Ch09Inchp01.exe.</a:t>
            </a:r>
          </a:p>
          <a:p>
            <a:pPr>
              <a:defRPr sz="2000"/>
            </a:pPr>
            <a:r>
              <a:t>2. Create a new case in Autopsy named 'InChap09' with the work folder as the base directory.</a:t>
            </a:r>
          </a:p>
          <a:p>
            <a:pPr>
              <a:defRPr sz="2000"/>
            </a:pPr>
            <a:r>
              <a:t>3. Configure the case with case number and examiner details.</a:t>
            </a:r>
          </a:p>
          <a:p>
            <a:pPr>
              <a:defRPr sz="2000"/>
            </a:pPr>
            <a:r>
              <a:t>4. Add the disk image InChap09.dd as a data source.</a:t>
            </a:r>
          </a:p>
          <a:p>
            <a:pPr>
              <a:defRPr sz="2000"/>
            </a:pPr>
            <a:r>
              <a:t>5. Enable hash lookup and select the NSRL file for known hashes.</a:t>
            </a:r>
          </a:p>
          <a:p>
            <a:pPr>
              <a:defRPr sz="2000"/>
            </a:pPr>
            <a:r>
              <a:t>6. Expand the 'Images' file type in the Tree Viewer to locate target files.</a:t>
            </a:r>
          </a:p>
          <a:p>
            <a:pPr>
              <a:defRPr sz="2000"/>
            </a:pPr>
            <a:r>
              <a:t>7. Tag files with 'Special Project-A' using the Tag File feature.</a:t>
            </a:r>
          </a:p>
          <a:p>
            <a:pPr>
              <a:defRPr sz="2000"/>
            </a:pPr>
            <a:r>
              <a:t>8. Quick tag multiple files with the same name pattern.</a:t>
            </a:r>
          </a:p>
          <a:p>
            <a:pPr>
              <a:defRPr sz="2000"/>
            </a:pPr>
            <a:r>
              <a:t>9. Generate an Excel report containing the MD5 hash values.</a:t>
            </a:r>
          </a:p>
          <a:p>
            <a:pPr>
              <a:defRPr sz="2000"/>
            </a:pPr>
            <a:r>
              <a:t>10. Save the Excel report for future reference.</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Determining What Data to Collect and Analyze</a:t>
            </a:r>
          </a:p>
        </p:txBody>
      </p:sp>
      <p:sp>
        <p:nvSpPr>
          <p:cNvPr id="3" name="Subtitle 2"/>
          <p:cNvSpPr>
            <a:spLocks noGrp="1"/>
          </p:cNvSpPr>
          <p:nvPr>
            <p:ph type="subTitle" idx="1"/>
          </p:nvPr>
        </p:nvSpPr>
        <p:spPr/>
        <p:txBody>
          <a:bodyPr/>
          <a:lstStyle/>
          <a:p>
            <a:r>
              <a:t>Collecting Hash Values in Autopsy</a:t>
            </a:r>
          </a:p>
        </p:txBody>
      </p:sp>
      <p:sp>
        <p:nvSpPr>
          <p:cNvPr id="4" name="Content Placeholder 3"/>
          <p:cNvSpPr>
            <a:spLocks noGrp="1"/>
          </p:cNvSpPr>
          <p:nvPr>
            <p:ph idx="10" sz="quarter"/>
          </p:nvPr>
        </p:nvSpPr>
        <p:spPr/>
        <p:txBody>
          <a:bodyPr>
            <a:normAutofit/>
          </a:bodyPr>
          <a:lstStyle/>
          <a:p>
            <a:pPr>
              <a:defRPr sz="2200"/>
            </a:pPr>
            <a:r>
              <a:t>Copy MD5 hash values from Excel report (rows 2-5) to clipboard</a:t>
            </a:r>
          </a:p>
          <a:p>
            <a:pPr>
              <a:defRPr sz="2200"/>
            </a:pPr>
            <a:r>
              <a:t>Open Autopsy and navigate to Hash Databases settings</a:t>
            </a:r>
          </a:p>
          <a:p>
            <a:pPr>
              <a:defRPr sz="2200"/>
            </a:pPr>
            <a:r>
              <a:t>Create new hash database named 'Special Project-A'</a:t>
            </a:r>
          </a:p>
          <a:p>
            <a:pPr>
              <a:defRPr sz="2200"/>
            </a:pPr>
            <a:r>
              <a:t>Select 'Known Bad' category for hash entries</a:t>
            </a:r>
          </a:p>
          <a:p>
            <a:pPr>
              <a:defRPr sz="2200"/>
            </a:pPr>
            <a:r>
              <a:t>Paste hashes into database and confirm addition</a:t>
            </a:r>
          </a:p>
          <a:p>
            <a:pPr>
              <a:defRPr sz="2200"/>
            </a:pPr>
            <a:r>
              <a:t>Exit Autopsy and Excel to complete the process</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Knowledge Check: Determining What Data to Collect and Analyze</a:t>
            </a:r>
          </a:p>
        </p:txBody>
      </p:sp>
      <p:sp>
        <p:nvSpPr>
          <p:cNvPr id="3" name="Content Placeholder 2"/>
          <p:cNvSpPr>
            <a:spLocks noGrp="1"/>
          </p:cNvSpPr>
          <p:nvPr>
            <p:ph idx="10" sz="quarter"/>
          </p:nvPr>
        </p:nvSpPr>
        <p:spPr/>
        <p:txBody>
          <a:bodyPr>
            <a:normAutofit/>
          </a:bodyPr>
          <a:lstStyle/>
          <a:p/>
          <a:p>
            <a:pPr>
              <a:defRPr b="1"/>
            </a:pPr>
            <a:r>
              <a:t>Which of the following best explains why scope creep is a significant challenge in digital investigations?</a:t>
            </a:r>
          </a:p>
          <a:p>
            <a:pPr lvl="1"/>
            <a:r>
              <a:t>A) It requires investigators to collect data from multiple jurisdictions, increasing legal complexity.</a:t>
            </a:r>
          </a:p>
          <a:p>
            <a:pPr lvl="1"/>
            <a:r>
              <a:t>B) It leads to an expansion of the investigation's scope due to unexpected evidence, increasing time and resource demands.</a:t>
            </a:r>
          </a:p>
          <a:p>
            <a:pPr lvl="1"/>
            <a:r>
              <a:t>C) It results in the loss of critical data because of excessive data collection.</a:t>
            </a:r>
          </a:p>
          <a:p>
            <a:pPr lvl="1"/>
            <a:r>
              <a:t>D) It causes conflicts between investigators and attorneys over the direction of the investigation.</a:t>
            </a:r>
          </a:p>
        </p:txBody>
      </p:sp>
      <p:sp>
        <p:nvSpPr>
          <p:cNvPr id="4" name="Text Placeholder 3"/>
          <p:cNvSpPr>
            <a:spLocks noGrp="1"/>
          </p:cNvSpPr>
          <p:nvPr>
            <p:ph type="body" idx="11" sz="quarter"/>
          </p:nvPr>
        </p:nvSpPr>
        <p:spPr/>
        <p:txBody>
          <a:bodyPr/>
          <a:lstStyle/>
          <a:p/>
          <a:p>
            <a:r>
              <a:t> Answer: B - Scope creep occurs when an investigation expands beyond its original scope due to the discovery of unexpected evidence, which increases the time and resources needed to extract, analyze, and present evidence. This is directly mentioned in the text as a key challenge.</a:t>
            </a:r>
          </a:p>
        </p:txBody>
      </p:sp>
      <p:sp>
        <p:nvSpPr>
          <p:cNvPr id="5" name="Subtitle 4"/>
          <p:cNvSpPr>
            <a:spLocks noGrp="1"/>
          </p:cNvSpPr>
          <p:nvPr>
            <p:ph type="subTitle" idx="1"/>
          </p:nvPr>
        </p:nvSpPr>
        <p:spPr/>
        <p:txBody>
          <a:bodyPr/>
          <a:lstStyle/>
          <a:p>
            <a:r>
              <a:t>Let's Apply This!</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Validating Forensic Data</a:t>
            </a:r>
          </a:p>
        </p:txBody>
      </p:sp>
      <p:sp>
        <p:nvSpPr>
          <p:cNvPr id="3" name="Subtitle 2"/>
          <p:cNvSpPr>
            <a:spLocks noGrp="1"/>
          </p:cNvSpPr>
          <p:nvPr>
            <p:ph type="subTitle" idx="1"/>
          </p:nvPr>
        </p:nvSpPr>
        <p:spPr/>
        <p:txBody>
          <a:bodyPr/>
          <a:lstStyle/>
          <a:p>
            <a:r>
              <a:t>Validating with Hexadecimal Editors</a:t>
            </a:r>
          </a:p>
        </p:txBody>
      </p:sp>
      <p:sp>
        <p:nvSpPr>
          <p:cNvPr id="4" name="Content Placeholder 3"/>
          <p:cNvSpPr>
            <a:spLocks noGrp="1"/>
          </p:cNvSpPr>
          <p:nvPr>
            <p:ph idx="10" sz="quarter"/>
          </p:nvPr>
        </p:nvSpPr>
        <p:spPr/>
        <p:txBody>
          <a:bodyPr>
            <a:normAutofit/>
          </a:bodyPr>
          <a:lstStyle/>
          <a:p>
            <a:pPr>
              <a:defRPr sz="2200"/>
            </a:pPr>
            <a:r>
              <a:t>Hexadecimal editors offer advanced hashing capabilities (MD5, SHA-1) for validating data integrity.</a:t>
            </a:r>
          </a:p>
          <a:p>
            <a:pPr>
              <a:defRPr sz="2200"/>
            </a:pPr>
            <a:r>
              <a:t>Hashing files or sectors helps verify if data matches known files, even if filenames have been altered.</a:t>
            </a:r>
          </a:p>
          <a:p>
            <a:pPr>
              <a:defRPr sz="2200"/>
            </a:pPr>
            <a:r>
              <a:t>Hash values are critical for identifying data remnants, such as deleted files or fragments.</a:t>
            </a:r>
          </a:p>
          <a:p>
            <a:pPr>
              <a:defRPr sz="2200"/>
            </a:pPr>
            <a:r>
              <a:t>Block-wise hashing compares sector hashes from known files with suspect drives to detect potential evidence.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celsia Template" id="{40AD64EE-3C1D-B849-AA3C-FEAFBBF9A343}" vid="{837EBA87-D38D-494D-AF7C-3914FB9ACEC9}"/>
    </a:ext>
  </a:extLst>
</a:theme>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celsia Template" id="{40AD64EE-3C1D-B849-AA3C-FEAFBBF9A343}" vid="{837EBA87-D38D-494D-AF7C-3914FB9ACEC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d70a4a66-c4ba-45c2-9d8f-2bae85b085c4"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82D91C1503B3F49ADBA5A0469C768B1" ma:contentTypeVersion="10" ma:contentTypeDescription="Create a new document." ma:contentTypeScope="" ma:versionID="4003135b0ad4dd7240eff878933935bc">
  <xsd:schema xmlns:xsd="http://www.w3.org/2001/XMLSchema" xmlns:xs="http://www.w3.org/2001/XMLSchema" xmlns:p="http://schemas.microsoft.com/office/2006/metadata/properties" xmlns:ns3="d70a4a66-c4ba-45c2-9d8f-2bae85b085c4" targetNamespace="http://schemas.microsoft.com/office/2006/metadata/properties" ma:root="true" ma:fieldsID="56cfdfd0dfb13ab7d1ee7ce1235884dc" ns3:_="">
    <xsd:import namespace="d70a4a66-c4ba-45c2-9d8f-2bae85b085c4"/>
    <xsd:element name="properties">
      <xsd:complexType>
        <xsd:sequence>
          <xsd:element name="documentManagement">
            <xsd:complexType>
              <xsd:all>
                <xsd:element ref="ns3:MediaServiceDateTaken" minOccurs="0"/>
                <xsd:element ref="ns3:_activity" minOccurs="0"/>
                <xsd:element ref="ns3:MediaServiceMetadata" minOccurs="0"/>
                <xsd:element ref="ns3:MediaServiceFastMetadata" minOccurs="0"/>
                <xsd:element ref="ns3:MediaServiceSearchProperties" minOccurs="0"/>
                <xsd:element ref="ns3:MediaServiceObjectDetectorVersions" minOccurs="0"/>
                <xsd:element ref="ns3:MediaServiceSystemTags"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0a4a66-c4ba-45c2-9d8f-2bae85b085c4"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_activity" ma:index="9" nillable="true" ma:displayName="_activity" ma:hidden="true" ma:internalName="_activity">
      <xsd:simpleType>
        <xsd:restriction base="dms:Note"/>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EA402B-7E77-4C20-94B3-A36F5A583CFD}">
  <ds:schemaRefs>
    <ds:schemaRef ds:uri="http://purl.org/dc/elements/1.1/"/>
    <ds:schemaRef ds:uri="http://schemas.microsoft.com/office/infopath/2007/PartnerControls"/>
    <ds:schemaRef ds:uri="http://purl.org/dc/dcmitype/"/>
    <ds:schemaRef ds:uri="http://purl.org/dc/terms/"/>
    <ds:schemaRef ds:uri="http://schemas.microsoft.com/office/2006/documentManagement/types"/>
    <ds:schemaRef ds:uri="http://schemas.openxmlformats.org/package/2006/metadata/core-properties"/>
    <ds:schemaRef ds:uri="d70a4a66-c4ba-45c2-9d8f-2bae85b085c4"/>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186AEA09-3B02-43DF-8374-7DAD729EB3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0a4a66-c4ba-45c2-9d8f-2bae85b085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B08D1E9-2934-4233-93BE-02D08DE5F8C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260</TotalTime>
  <Words>0</Words>
  <Application>Microsoft Office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0</vt:i4>
      </vt:variant>
    </vt:vector>
  </HeadingPairs>
  <TitlesOfParts>
    <vt:vector size="4" baseType="lpstr">
      <vt:lpstr>Aptos</vt:lpstr>
      <vt:lpstr>Arial</vt:lpstr>
      <vt:lpstr>Calibri</vt:lpstr>
      <vt:lpstr>Office Theme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Johan Sebastian Ramirez Vallejo</dc:creator>
  <cp:keywords/>
  <dc:description/>
  <cp:lastModifiedBy>Johan Sebastian Ramirez Vallejo</cp:lastModifiedBy>
  <cp:revision>73</cp:revision>
  <cp:lastPrinted>2024-03-07T22:50:54Z</cp:lastPrinted>
  <dcterms:created xsi:type="dcterms:W3CDTF">2025-07-12T04:25:30Z</dcterms:created>
  <dcterms:modified xsi:type="dcterms:W3CDTF">2025-07-13T16:03:54Z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0x010100382D91C1503B3F49ADBA5A0469C768B1</vt:lpwstr>
  </property>
</Properties>
</file>